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84" r:id="rId2"/>
    <p:sldId id="286" r:id="rId3"/>
    <p:sldId id="285" r:id="rId4"/>
    <p:sldId id="282" r:id="rId5"/>
    <p:sldId id="274" r:id="rId6"/>
    <p:sldId id="281" r:id="rId7"/>
    <p:sldId id="257" r:id="rId8"/>
    <p:sldId id="280" r:id="rId9"/>
    <p:sldId id="258" r:id="rId10"/>
    <p:sldId id="259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5" r:id="rId21"/>
    <p:sldId id="276" r:id="rId22"/>
    <p:sldId id="273" r:id="rId23"/>
    <p:sldId id="270" r:id="rId24"/>
    <p:sldId id="271" r:id="rId25"/>
    <p:sldId id="277" r:id="rId26"/>
    <p:sldId id="278" r:id="rId27"/>
    <p:sldId id="279" r:id="rId28"/>
  </p:sldIdLst>
  <p:sldSz cx="10693400" cy="75565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6600"/>
    <a:srgbClr val="DCB200"/>
    <a:srgbClr val="FFFFCC"/>
    <a:srgbClr val="FF00FF"/>
    <a:srgbClr val="008000"/>
    <a:srgbClr val="FFCC00"/>
    <a:srgbClr val="CC4C4C"/>
    <a:srgbClr val="326532"/>
    <a:srgbClr val="E9E4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81" autoAdjust="0"/>
    <p:restoredTop sz="94713" autoAdjust="0"/>
  </p:normalViewPr>
  <p:slideViewPr>
    <p:cSldViewPr>
      <p:cViewPr varScale="1">
        <p:scale>
          <a:sx n="83" d="100"/>
          <a:sy n="83" d="100"/>
        </p:scale>
        <p:origin x="-96" y="-270"/>
      </p:cViewPr>
      <p:guideLst>
        <p:guide orient="horz" pos="3016"/>
        <p:guide pos="23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47764-6EB5-405A-BF23-70425C6DE915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0CA6E-3889-4DA9-83A1-0FA71A5885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5BDFA-2076-43C1-8B26-338AB4411C25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3300" y="685800"/>
            <a:ext cx="4851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246B7-E6C1-47EB-9299-216C82FDA9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246B7-E6C1-47EB-9299-216C82FDA9F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246B7-E6C1-47EB-9299-216C82FDA9F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2347413"/>
            <a:ext cx="9089390" cy="16197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010" y="4282016"/>
            <a:ext cx="7485380" cy="19311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7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8B13D-204F-4273-A31D-E7AC6D52DFA2}" type="datetimeFigureOut">
              <a:rPr lang="en-US" smtClean="0"/>
              <a:pPr>
                <a:defRPr/>
              </a:pPr>
              <a:t>4/9/2018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1CD3DC-E7F0-4ED9-A859-5C82C10A2AC9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C2DA40-9A4E-4E27-A2C2-1D2720648BC7}" type="datetimeFigureOut">
              <a:rPr lang="en-US" smtClean="0"/>
              <a:pPr>
                <a:defRPr/>
              </a:pPr>
              <a:t>4/9/2018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93AC33-6848-43CB-88E5-26ABCFE1D0CB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67112" y="334099"/>
            <a:ext cx="2812588" cy="710345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5639" y="334099"/>
            <a:ext cx="8263250" cy="71034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91881A-48FD-4437-9682-816C88C0EC2A}" type="datetimeFigureOut">
              <a:rPr lang="en-US" smtClean="0"/>
              <a:pPr>
                <a:defRPr/>
              </a:pPr>
              <a:t>4/9/2018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350571-7FE9-443D-9DC0-925A08D659B0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B02107-4D35-4085-AF3E-05EF2DD11654}" type="datetimeFigureOut">
              <a:rPr lang="en-US" smtClean="0"/>
              <a:pPr>
                <a:defRPr/>
              </a:pPr>
              <a:t>4/9/2018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0BFD7-AEE8-43B3-8E67-FD131F620184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705" y="4855754"/>
            <a:ext cx="9089390" cy="1500805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705" y="3202770"/>
            <a:ext cx="9089390" cy="1652984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29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57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3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1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4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77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90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03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560039-4CDE-4802-B856-8481AF2406E0}" type="datetimeFigureOut">
              <a:rPr lang="en-US" smtClean="0"/>
              <a:pPr>
                <a:defRPr/>
              </a:pPr>
              <a:t>4/9/2018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BD98CD-D813-4F7B-B43F-350A2C078A92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5639" y="1943353"/>
            <a:ext cx="5537918" cy="549420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1783" y="1943353"/>
            <a:ext cx="5537919" cy="549420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03503F-FD4A-4E4F-B602-ABC102D27EC4}" type="datetimeFigureOut">
              <a:rPr lang="en-US" smtClean="0"/>
              <a:pPr>
                <a:defRPr/>
              </a:pPr>
              <a:t>4/9/2018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B8733-6C81-4B75-AFD9-B22CBCEF1F4C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0" y="302610"/>
            <a:ext cx="9624060" cy="125941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691467"/>
            <a:ext cx="4724775" cy="70492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291" indent="0">
              <a:buNone/>
              <a:defRPr sz="2300" b="1"/>
            </a:lvl2pPr>
            <a:lvl3pPr marL="1042579" indent="0">
              <a:buNone/>
              <a:defRPr sz="2100" b="1"/>
            </a:lvl3pPr>
            <a:lvl4pPr marL="1563869" indent="0">
              <a:buNone/>
              <a:defRPr sz="1800" b="1"/>
            </a:lvl4pPr>
            <a:lvl5pPr marL="2085159" indent="0">
              <a:buNone/>
              <a:defRPr sz="1800" b="1"/>
            </a:lvl5pPr>
            <a:lvl6pPr marL="2606447" indent="0">
              <a:buNone/>
              <a:defRPr sz="1800" b="1"/>
            </a:lvl6pPr>
            <a:lvl7pPr marL="3127736" indent="0">
              <a:buNone/>
              <a:defRPr sz="1800" b="1"/>
            </a:lvl7pPr>
            <a:lvl8pPr marL="3649026" indent="0">
              <a:buNone/>
              <a:defRPr sz="1800" b="1"/>
            </a:lvl8pPr>
            <a:lvl9pPr marL="417031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670" y="2396390"/>
            <a:ext cx="4724775" cy="435373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102" y="1691467"/>
            <a:ext cx="4726631" cy="70492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291" indent="0">
              <a:buNone/>
              <a:defRPr sz="2300" b="1"/>
            </a:lvl2pPr>
            <a:lvl3pPr marL="1042579" indent="0">
              <a:buNone/>
              <a:defRPr sz="2100" b="1"/>
            </a:lvl3pPr>
            <a:lvl4pPr marL="1563869" indent="0">
              <a:buNone/>
              <a:defRPr sz="1800" b="1"/>
            </a:lvl4pPr>
            <a:lvl5pPr marL="2085159" indent="0">
              <a:buNone/>
              <a:defRPr sz="1800" b="1"/>
            </a:lvl5pPr>
            <a:lvl6pPr marL="2606447" indent="0">
              <a:buNone/>
              <a:defRPr sz="1800" b="1"/>
            </a:lvl6pPr>
            <a:lvl7pPr marL="3127736" indent="0">
              <a:buNone/>
              <a:defRPr sz="1800" b="1"/>
            </a:lvl7pPr>
            <a:lvl8pPr marL="3649026" indent="0">
              <a:buNone/>
              <a:defRPr sz="1800" b="1"/>
            </a:lvl8pPr>
            <a:lvl9pPr marL="417031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102" y="2396390"/>
            <a:ext cx="4726631" cy="435373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ECC51F-D163-422A-908C-32F4295A1232}" type="datetimeFigureOut">
              <a:rPr lang="en-US" smtClean="0"/>
              <a:pPr>
                <a:defRPr/>
              </a:pPr>
              <a:t>4/9/2018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08C5F7-9ACC-413F-9550-AFD930FF963D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A38F80-4972-411C-965B-64B79A7C177D}" type="datetimeFigureOut">
              <a:rPr lang="en-US" smtClean="0"/>
              <a:pPr>
                <a:defRPr/>
              </a:pPr>
              <a:t>4/9/2018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9E0DC0-955A-43F4-8643-16523335F037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13D3B0-7A3B-4D3E-A394-9F5D3DE7A6E7}" type="datetimeFigureOut">
              <a:rPr lang="en-US" smtClean="0"/>
              <a:pPr>
                <a:defRPr/>
              </a:pPr>
              <a:t>4/9/2018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AA31C2-B237-4AD8-A061-D202C9BCA072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3" y="300863"/>
            <a:ext cx="3518055" cy="128040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822" y="300864"/>
            <a:ext cx="5977908" cy="644926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673" y="1581268"/>
            <a:ext cx="3518055" cy="5168856"/>
          </a:xfrm>
        </p:spPr>
        <p:txBody>
          <a:bodyPr/>
          <a:lstStyle>
            <a:lvl1pPr marL="0" indent="0">
              <a:buNone/>
              <a:defRPr sz="1600"/>
            </a:lvl1pPr>
            <a:lvl2pPr marL="521291" indent="0">
              <a:buNone/>
              <a:defRPr sz="1400"/>
            </a:lvl2pPr>
            <a:lvl3pPr marL="1042579" indent="0">
              <a:buNone/>
              <a:defRPr sz="1100"/>
            </a:lvl3pPr>
            <a:lvl4pPr marL="1563869" indent="0">
              <a:buNone/>
              <a:defRPr sz="1000"/>
            </a:lvl4pPr>
            <a:lvl5pPr marL="2085159" indent="0">
              <a:buNone/>
              <a:defRPr sz="1000"/>
            </a:lvl5pPr>
            <a:lvl6pPr marL="2606447" indent="0">
              <a:buNone/>
              <a:defRPr sz="1000"/>
            </a:lvl6pPr>
            <a:lvl7pPr marL="3127736" indent="0">
              <a:buNone/>
              <a:defRPr sz="1000"/>
            </a:lvl7pPr>
            <a:lvl8pPr marL="3649026" indent="0">
              <a:buNone/>
              <a:defRPr sz="1000"/>
            </a:lvl8pPr>
            <a:lvl9pPr marL="417031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294C70-2EBA-41FB-8689-FDE0EE8C0A7A}" type="datetimeFigureOut">
              <a:rPr lang="en-US" smtClean="0"/>
              <a:pPr>
                <a:defRPr/>
              </a:pPr>
              <a:t>4/9/2018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42C0C2-4D07-4CDE-BC70-52AF4180ACF1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981" y="5289550"/>
            <a:ext cx="6416040" cy="62446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981" y="675187"/>
            <a:ext cx="6416040" cy="4533900"/>
          </a:xfrm>
        </p:spPr>
        <p:txBody>
          <a:bodyPr/>
          <a:lstStyle>
            <a:lvl1pPr marL="0" indent="0">
              <a:buNone/>
              <a:defRPr sz="3600"/>
            </a:lvl1pPr>
            <a:lvl2pPr marL="521291" indent="0">
              <a:buNone/>
              <a:defRPr sz="3200"/>
            </a:lvl2pPr>
            <a:lvl3pPr marL="1042579" indent="0">
              <a:buNone/>
              <a:defRPr sz="2700"/>
            </a:lvl3pPr>
            <a:lvl4pPr marL="1563869" indent="0">
              <a:buNone/>
              <a:defRPr sz="2300"/>
            </a:lvl4pPr>
            <a:lvl5pPr marL="2085159" indent="0">
              <a:buNone/>
              <a:defRPr sz="2300"/>
            </a:lvl5pPr>
            <a:lvl6pPr marL="2606447" indent="0">
              <a:buNone/>
              <a:defRPr sz="2300"/>
            </a:lvl6pPr>
            <a:lvl7pPr marL="3127736" indent="0">
              <a:buNone/>
              <a:defRPr sz="2300"/>
            </a:lvl7pPr>
            <a:lvl8pPr marL="3649026" indent="0">
              <a:buNone/>
              <a:defRPr sz="2300"/>
            </a:lvl8pPr>
            <a:lvl9pPr marL="4170315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981" y="5914011"/>
            <a:ext cx="6416040" cy="886839"/>
          </a:xfrm>
        </p:spPr>
        <p:txBody>
          <a:bodyPr/>
          <a:lstStyle>
            <a:lvl1pPr marL="0" indent="0">
              <a:buNone/>
              <a:defRPr sz="1600"/>
            </a:lvl1pPr>
            <a:lvl2pPr marL="521291" indent="0">
              <a:buNone/>
              <a:defRPr sz="1400"/>
            </a:lvl2pPr>
            <a:lvl3pPr marL="1042579" indent="0">
              <a:buNone/>
              <a:defRPr sz="1100"/>
            </a:lvl3pPr>
            <a:lvl4pPr marL="1563869" indent="0">
              <a:buNone/>
              <a:defRPr sz="1000"/>
            </a:lvl4pPr>
            <a:lvl5pPr marL="2085159" indent="0">
              <a:buNone/>
              <a:defRPr sz="1000"/>
            </a:lvl5pPr>
            <a:lvl6pPr marL="2606447" indent="0">
              <a:buNone/>
              <a:defRPr sz="1000"/>
            </a:lvl6pPr>
            <a:lvl7pPr marL="3127736" indent="0">
              <a:buNone/>
              <a:defRPr sz="1000"/>
            </a:lvl7pPr>
            <a:lvl8pPr marL="3649026" indent="0">
              <a:buNone/>
              <a:defRPr sz="1000"/>
            </a:lvl8pPr>
            <a:lvl9pPr marL="417031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628E0B-A385-48C2-8286-03EA69258511}" type="datetimeFigureOut">
              <a:rPr lang="en-US" smtClean="0"/>
              <a:pPr>
                <a:defRPr/>
              </a:pPr>
              <a:t>4/9/2018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5F5220-4963-499E-BDC4-6B9DE217BB94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670" y="302610"/>
            <a:ext cx="9624060" cy="1259417"/>
          </a:xfrm>
          <a:prstGeom prst="rect">
            <a:avLst/>
          </a:prstGeom>
        </p:spPr>
        <p:txBody>
          <a:bodyPr vert="horz" lIns="104258" tIns="52128" rIns="104258" bIns="5212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763186"/>
            <a:ext cx="9624060" cy="4986941"/>
          </a:xfrm>
          <a:prstGeom prst="rect">
            <a:avLst/>
          </a:prstGeom>
        </p:spPr>
        <p:txBody>
          <a:bodyPr vert="horz" lIns="104258" tIns="52128" rIns="104258" bIns="5212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671" y="7003756"/>
            <a:ext cx="2495127" cy="402314"/>
          </a:xfrm>
          <a:prstGeom prst="rect">
            <a:avLst/>
          </a:prstGeom>
        </p:spPr>
        <p:txBody>
          <a:bodyPr vert="horz" lIns="104258" tIns="52128" rIns="104258" bIns="5212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6884F4E-AC57-48FC-9960-D7AF1CB5A44D}" type="datetimeFigureOut">
              <a:rPr lang="en-US" smtClean="0"/>
              <a:pPr>
                <a:defRPr/>
              </a:pPr>
              <a:t>4/9/2018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3581" y="7003756"/>
            <a:ext cx="3386243" cy="402314"/>
          </a:xfrm>
          <a:prstGeom prst="rect">
            <a:avLst/>
          </a:prstGeom>
        </p:spPr>
        <p:txBody>
          <a:bodyPr vert="horz" lIns="104258" tIns="52128" rIns="104258" bIns="5212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3603" y="7003756"/>
            <a:ext cx="2495127" cy="402314"/>
          </a:xfrm>
          <a:prstGeom prst="rect">
            <a:avLst/>
          </a:prstGeom>
        </p:spPr>
        <p:txBody>
          <a:bodyPr vert="horz" lIns="104258" tIns="52128" rIns="104258" bIns="5212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22E839-E035-4FC8-8CEB-FBEA42C2198F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042579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0968" indent="-390968" algn="l" defTabSz="1042579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096" indent="-325805" algn="l" defTabSz="1042579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224" indent="-260644" algn="l" defTabSz="104257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512" indent="-260644" algn="l" defTabSz="1042579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5803" indent="-260644" algn="l" defTabSz="1042579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093" indent="-260644" algn="l" defTabSz="104257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382" indent="-260644" algn="l" defTabSz="104257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9672" indent="-260644" algn="l" defTabSz="104257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0960" indent="-260644" algn="l" defTabSz="104257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25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291" algn="l" defTabSz="10425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579" algn="l" defTabSz="10425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869" algn="l" defTabSz="10425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159" algn="l" defTabSz="10425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447" algn="l" defTabSz="10425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7736" algn="l" defTabSz="10425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026" algn="l" defTabSz="10425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315" algn="l" defTabSz="10425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ranwebconf.ir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hyperlink" Target="http://www.hak-language-technologies.com/" TargetMode="External"/><Relationship Id="rId4" Type="http://schemas.openxmlformats.org/officeDocument/2006/relationships/hyperlink" Target="http://www.hassan-ait-kaci.net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w3.org/standards/techs/rif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jpeg"/><Relationship Id="rId7" Type="http://schemas.openxmlformats.org/officeDocument/2006/relationships/image" Target="../media/image3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0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ranwebconf.ir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hyperlink" Target="http://www.hak-language-technologies.com/" TargetMode="External"/><Relationship Id="rId4" Type="http://schemas.openxmlformats.org/officeDocument/2006/relationships/hyperlink" Target="http://www.hassan-ait-kaci.net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3.png"/><Relationship Id="rId7" Type="http://schemas.openxmlformats.org/officeDocument/2006/relationships/image" Target="../media/image7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81.jpeg"/><Relationship Id="rId4" Type="http://schemas.openxmlformats.org/officeDocument/2006/relationships/image" Target="../media/image8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assan-ait-kaci.net" TargetMode="External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hak@acm.org" TargetMode="External"/><Relationship Id="rId5" Type="http://schemas.openxmlformats.org/officeDocument/2006/relationships/hyperlink" Target="http://www.hassan-ait-kaci.net/" TargetMode="External"/><Relationship Id="rId4" Type="http://schemas.openxmlformats.org/officeDocument/2006/relationships/image" Target="../media/image9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RDF/Metalog/docs/sw-easy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wired.co.uk/magazine/archive/2011/12/features/the-news-forecast?page=al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-ksl.stanford.edu/knowledge-sharing/kif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ounded Rectangle 51"/>
          <p:cNvSpPr/>
          <p:nvPr/>
        </p:nvSpPr>
        <p:spPr>
          <a:xfrm>
            <a:off x="7650956" y="1546002"/>
            <a:ext cx="2160240" cy="1512168"/>
          </a:xfrm>
          <a:prstGeom prst="roundRect">
            <a:avLst/>
          </a:prstGeom>
          <a:solidFill>
            <a:srgbClr val="FFFFCC"/>
          </a:solidFill>
          <a:ln w="63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810196" y="681906"/>
            <a:ext cx="6336704" cy="2808313"/>
            <a:chOff x="810196" y="681906"/>
            <a:chExt cx="6336704" cy="2808313"/>
          </a:xfrm>
        </p:grpSpPr>
        <p:sp>
          <p:nvSpPr>
            <p:cNvPr id="32" name="Rectangle 31"/>
            <p:cNvSpPr/>
            <p:nvPr/>
          </p:nvSpPr>
          <p:spPr>
            <a:xfrm>
              <a:off x="954212" y="825923"/>
              <a:ext cx="6192688" cy="266429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10196" y="681906"/>
              <a:ext cx="6198590" cy="2640293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1026220" y="1041946"/>
            <a:ext cx="5688632" cy="71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2813"/>
              </a:lnSpc>
            </a:pPr>
            <a:r>
              <a:rPr lang="en-US" sz="2600" b="1" cap="small" dirty="0" smtClean="0">
                <a:solidFill>
                  <a:srgbClr val="CC4C4C"/>
                </a:solidFill>
                <a:latin typeface="Arial" pitchFamily="34" charset="0"/>
                <a:cs typeface="Arial" pitchFamily="34" charset="0"/>
              </a:rPr>
              <a:t>Formalism  for the Semantic Web</a:t>
            </a:r>
          </a:p>
          <a:p>
            <a:pPr algn="ctr">
              <a:lnSpc>
                <a:spcPts val="2813"/>
              </a:lnSpc>
            </a:pPr>
            <a:r>
              <a:rPr lang="en-US" sz="2600" b="1" cap="small" dirty="0" smtClean="0">
                <a:solidFill>
                  <a:srgbClr val="CC4C4C"/>
                </a:solidFill>
              </a:rPr>
              <a:t>Challenges and Potentials</a:t>
            </a:r>
            <a:endParaRPr lang="en-CA" altLang="en-US" sz="2600" b="1" cap="small" dirty="0">
              <a:solidFill>
                <a:srgbClr val="CC4C4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2322364" y="1978050"/>
            <a:ext cx="3096344" cy="35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2813"/>
              </a:lnSpc>
            </a:pPr>
            <a:r>
              <a:rPr lang="en-US" sz="2000" b="1" i="1" dirty="0">
                <a:solidFill>
                  <a:srgbClr val="CC4C4C"/>
                </a:solidFill>
                <a:hlinkClick r:id="rId2"/>
              </a:rPr>
              <a:t>ICWR </a:t>
            </a:r>
            <a:r>
              <a:rPr lang="en-US" sz="2000" b="1" i="1" dirty="0" smtClean="0">
                <a:solidFill>
                  <a:srgbClr val="CC4C4C"/>
                </a:solidFill>
                <a:hlinkClick r:id="rId2"/>
              </a:rPr>
              <a:t>2018</a:t>
            </a:r>
            <a:r>
              <a:rPr lang="en-US" sz="2000" b="1" i="1" dirty="0" smtClean="0">
                <a:solidFill>
                  <a:srgbClr val="CC4C4C"/>
                </a:solidFill>
              </a:rPr>
              <a:t>  </a:t>
            </a:r>
            <a:r>
              <a:rPr lang="en-US" sz="2000" b="1" i="1" dirty="0" smtClean="0"/>
              <a:t>Keynotes</a:t>
            </a:r>
            <a:endParaRPr lang="en-CA" altLang="en-US" sz="2000" i="1" dirty="0">
              <a:latin typeface="Calibri" pitchFamily="34" charset="0"/>
            </a:endParaRPr>
          </a:p>
        </p:txBody>
      </p: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1962324" y="2410098"/>
            <a:ext cx="3479676" cy="68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2813"/>
              </a:lnSpc>
            </a:pPr>
            <a:r>
              <a:rPr lang="en-US" altLang="en-US" b="1" i="1" dirty="0" smtClean="0">
                <a:latin typeface="Calibri" pitchFamily="34" charset="0"/>
              </a:rPr>
              <a:t>Tehran, Iran</a:t>
            </a:r>
          </a:p>
          <a:p>
            <a:pPr algn="ctr">
              <a:lnSpc>
                <a:spcPts val="2813"/>
              </a:lnSpc>
            </a:pPr>
            <a:r>
              <a:rPr lang="en-US" altLang="en-US" b="1" i="1" dirty="0" smtClean="0">
                <a:latin typeface="Calibri" pitchFamily="34" charset="0"/>
              </a:rPr>
              <a:t>April 25-26, 2018</a:t>
            </a:r>
            <a:endParaRPr lang="en-CA" altLang="en-US" i="1" dirty="0">
              <a:latin typeface="Calibri" pitchFamily="34" charset="0"/>
            </a:endParaRPr>
          </a:p>
        </p:txBody>
      </p:sp>
      <p:pic>
        <p:nvPicPr>
          <p:cNvPr id="16" name="Picture 15" descr="icwr-logo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22964" y="1640032"/>
            <a:ext cx="2016224" cy="1316435"/>
          </a:xfrm>
          <a:prstGeom prst="rect">
            <a:avLst/>
          </a:prstGeom>
        </p:spPr>
      </p:pic>
      <p:grpSp>
        <p:nvGrpSpPr>
          <p:cNvPr id="57" name="Group 56"/>
          <p:cNvGrpSpPr/>
          <p:nvPr/>
        </p:nvGrpSpPr>
        <p:grpSpPr>
          <a:xfrm>
            <a:off x="3402484" y="3922266"/>
            <a:ext cx="2808312" cy="1008112"/>
            <a:chOff x="3402484" y="3922266"/>
            <a:chExt cx="2808312" cy="1008112"/>
          </a:xfrm>
        </p:grpSpPr>
        <p:grpSp>
          <p:nvGrpSpPr>
            <p:cNvPr id="40" name="Group 39"/>
            <p:cNvGrpSpPr/>
            <p:nvPr/>
          </p:nvGrpSpPr>
          <p:grpSpPr>
            <a:xfrm>
              <a:off x="3402484" y="3922266"/>
              <a:ext cx="2808312" cy="1008112"/>
              <a:chOff x="3258468" y="3922266"/>
              <a:chExt cx="2664296" cy="864096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3345822" y="3994274"/>
                <a:ext cx="2576942" cy="792088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3258468" y="3922266"/>
                <a:ext cx="2576942" cy="79208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Rounded Rectangle 53"/>
            <p:cNvSpPr/>
            <p:nvPr/>
          </p:nvSpPr>
          <p:spPr>
            <a:xfrm>
              <a:off x="3690516" y="4138290"/>
              <a:ext cx="2160240" cy="432048"/>
            </a:xfrm>
            <a:prstGeom prst="roundRect">
              <a:avLst/>
            </a:prstGeom>
            <a:solidFill>
              <a:srgbClr val="FFFFCC"/>
            </a:solidFill>
            <a:ln>
              <a:solidFill>
                <a:srgbClr val="DCB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  <a:hlinkClick r:id="rId4"/>
                </a:rPr>
                <a:t>Hassan </a:t>
              </a:r>
              <a:r>
                <a:rPr lang="en-CA" altLang="en-US" b="1" dirty="0" smtClean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  <a:hlinkClick r:id="rId4"/>
                </a:rPr>
                <a:t>Aït-Kaci</a:t>
              </a:r>
              <a:endParaRPr lang="en-US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554612" y="5146402"/>
            <a:ext cx="3816424" cy="1152128"/>
            <a:chOff x="4554612" y="5146402"/>
            <a:chExt cx="3816424" cy="1152128"/>
          </a:xfrm>
        </p:grpSpPr>
        <p:grpSp>
          <p:nvGrpSpPr>
            <p:cNvPr id="44" name="Group 43"/>
            <p:cNvGrpSpPr/>
            <p:nvPr/>
          </p:nvGrpSpPr>
          <p:grpSpPr>
            <a:xfrm>
              <a:off x="4554612" y="5146402"/>
              <a:ext cx="3816424" cy="1152128"/>
              <a:chOff x="3258468" y="3922266"/>
              <a:chExt cx="2664296" cy="864096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3345822" y="3994274"/>
                <a:ext cx="2576942" cy="792088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3258468" y="3922266"/>
                <a:ext cx="2576942" cy="79208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Rounded Rectangle 54"/>
            <p:cNvSpPr/>
            <p:nvPr/>
          </p:nvSpPr>
          <p:spPr>
            <a:xfrm>
              <a:off x="4770636" y="5506442"/>
              <a:ext cx="3312368" cy="432048"/>
            </a:xfrm>
            <a:prstGeom prst="roundRect">
              <a:avLst/>
            </a:prstGeom>
            <a:solidFill>
              <a:srgbClr val="FFFFCC"/>
            </a:solidFill>
            <a:ln>
              <a:solidFill>
                <a:srgbClr val="DCB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altLang="en-US" sz="2000" b="1" dirty="0" smtClean="0">
                  <a:solidFill>
                    <a:srgbClr val="CC4C4C"/>
                  </a:solidFill>
                  <a:cs typeface="Times New Roman" pitchFamily="18" charset="0"/>
                  <a:hlinkClick r:id="rId5"/>
                </a:rPr>
                <a:t>HAK Language Technologies</a:t>
              </a:r>
              <a:endParaRPr lang="en-US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8" name="Picture 57" descr="logo-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04458" y="6442546"/>
            <a:ext cx="886658" cy="721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738188" y="393700"/>
            <a:ext cx="2286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2813"/>
              </a:lnSpc>
            </a:pPr>
            <a:r>
              <a:rPr lang="en-CA" altLang="en-US" sz="2400" b="1">
                <a:solidFill>
                  <a:srgbClr val="323298"/>
                </a:solidFill>
              </a:rPr>
              <a:t>Standards—</a:t>
            </a:r>
            <a:r>
              <a:rPr lang="en-CA" altLang="en-US" sz="2400" b="1">
                <a:solidFill>
                  <a:srgbClr val="983298"/>
                </a:solidFill>
              </a:rPr>
              <a:t>RIF</a:t>
            </a:r>
          </a:p>
          <a:p>
            <a:pPr>
              <a:lnSpc>
                <a:spcPts val="2813"/>
              </a:lnSpc>
            </a:pPr>
            <a:endParaRPr lang="en-CA" altLang="en-US" sz="21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738188" y="1330325"/>
            <a:ext cx="5545137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2900"/>
              </a:lnSpc>
            </a:pPr>
            <a:r>
              <a:rPr lang="en-CA" altLang="en-US" sz="2400">
                <a:solidFill>
                  <a:srgbClr val="000000"/>
                </a:solidFill>
              </a:rPr>
              <a:t>In AI, the</a:t>
            </a:r>
            <a:r>
              <a:rPr lang="en-CA" altLang="en-US" sz="2400" b="1">
                <a:solidFill>
                  <a:srgbClr val="FF0000"/>
                </a:solidFill>
              </a:rPr>
              <a:t> RIF</a:t>
            </a:r>
            <a:r>
              <a:rPr lang="en-CA" altLang="en-US" sz="2400">
                <a:solidFill>
                  <a:srgbClr val="000000"/>
                </a:solidFill>
              </a:rPr>
              <a:t> is not a mountain range in northern Morocco but the:</a:t>
            </a:r>
          </a:p>
          <a:p>
            <a:pPr>
              <a:lnSpc>
                <a:spcPts val="2900"/>
              </a:lnSpc>
            </a:pPr>
            <a:endParaRPr lang="en-CA" altLang="en-US" sz="2400">
              <a:solidFill>
                <a:srgbClr val="000000"/>
              </a:solidFill>
            </a:endParaRPr>
          </a:p>
        </p:txBody>
      </p:sp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738188" y="2698750"/>
            <a:ext cx="51847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2813"/>
              </a:lnSpc>
            </a:pPr>
            <a:r>
              <a:rPr lang="en-CA" altLang="en-US" sz="2800" b="1">
                <a:solidFill>
                  <a:srgbClr val="FF0000"/>
                </a:solidFill>
              </a:rPr>
              <a:t>R</a:t>
            </a:r>
            <a:r>
              <a:rPr lang="en-CA" altLang="en-US" sz="2800" b="1">
                <a:solidFill>
                  <a:srgbClr val="000000"/>
                </a:solidFill>
              </a:rPr>
              <a:t>ule</a:t>
            </a:r>
            <a:r>
              <a:rPr lang="en-CA" altLang="en-US" sz="2800" b="1">
                <a:solidFill>
                  <a:srgbClr val="FF0000"/>
                </a:solidFill>
              </a:rPr>
              <a:t> I</a:t>
            </a:r>
            <a:r>
              <a:rPr lang="en-CA" altLang="en-US" sz="2800" b="1">
                <a:solidFill>
                  <a:srgbClr val="000000"/>
                </a:solidFill>
              </a:rPr>
              <a:t>nterchange</a:t>
            </a:r>
            <a:r>
              <a:rPr lang="en-CA" altLang="en-US" sz="2800" b="1">
                <a:solidFill>
                  <a:srgbClr val="FF0000"/>
                </a:solidFill>
              </a:rPr>
              <a:t> F</a:t>
            </a:r>
            <a:r>
              <a:rPr lang="en-CA" altLang="en-US" sz="2800" b="1">
                <a:solidFill>
                  <a:srgbClr val="000000"/>
                </a:solidFill>
              </a:rPr>
              <a:t>ormat</a:t>
            </a:r>
          </a:p>
          <a:p>
            <a:pPr>
              <a:lnSpc>
                <a:spcPts val="2813"/>
              </a:lnSpc>
            </a:pPr>
            <a:endParaRPr lang="en-CA" altLang="en-US" sz="2800" b="1">
              <a:solidFill>
                <a:srgbClr val="000000"/>
              </a:solidFill>
            </a:endParaRPr>
          </a:p>
        </p:txBody>
      </p:sp>
      <p:sp>
        <p:nvSpPr>
          <p:cNvPr id="8198" name="TextBox 6"/>
          <p:cNvSpPr txBox="1">
            <a:spLocks noChangeArrowheads="1"/>
          </p:cNvSpPr>
          <p:nvPr/>
        </p:nvSpPr>
        <p:spPr bwMode="auto">
          <a:xfrm>
            <a:off x="666750" y="4857750"/>
            <a:ext cx="93757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3000"/>
              </a:lnSpc>
            </a:pPr>
            <a:r>
              <a:rPr lang="en-CA" altLang="en-US" sz="2400">
                <a:solidFill>
                  <a:srgbClr val="000000"/>
                </a:solidFill>
              </a:rPr>
              <a:t>An</a:t>
            </a:r>
            <a:r>
              <a:rPr lang="en-CA" altLang="en-US" sz="2400" b="1">
                <a:solidFill>
                  <a:srgbClr val="0000FF"/>
                </a:solidFill>
              </a:rPr>
              <a:t> XML</a:t>
            </a:r>
            <a:r>
              <a:rPr lang="en-CA" altLang="en-US" sz="2400">
                <a:solidFill>
                  <a:srgbClr val="000000"/>
                </a:solidFill>
              </a:rPr>
              <a:t> standard language (using its own meta-syntax and structure) proposed to describe many (all?)</a:t>
            </a:r>
            <a:r>
              <a:rPr lang="en-CA" altLang="en-US" sz="2400">
                <a:solidFill>
                  <a:srgbClr val="0000FF"/>
                </a:solidFill>
              </a:rPr>
              <a:t> rule formalisms </a:t>
            </a:r>
            <a:r>
              <a:rPr lang="en-CA" altLang="en-US" sz="2400">
                <a:solidFill>
                  <a:srgbClr val="000000"/>
                </a:solidFill>
              </a:rPr>
              <a:t>so they</a:t>
            </a:r>
            <a:r>
              <a:rPr lang="en-CA" altLang="en-US" sz="2400">
                <a:solidFill>
                  <a:srgbClr val="009800"/>
                </a:solidFill>
              </a:rPr>
              <a:t> each provide their own standardized form to one another</a:t>
            </a:r>
            <a:r>
              <a:rPr lang="en-CA" altLang="en-US" sz="2400">
                <a:solidFill>
                  <a:srgbClr val="000000"/>
                </a:solidFill>
              </a:rPr>
              <a:t>.</a:t>
            </a:r>
          </a:p>
          <a:p>
            <a:pPr>
              <a:lnSpc>
                <a:spcPts val="3000"/>
              </a:lnSpc>
            </a:pPr>
            <a:endParaRPr lang="en-CA" altLang="en-US" sz="24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512300" y="6870700"/>
            <a:ext cx="76200" cy="3333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90" i="1" dirty="0">
                <a:solidFill>
                  <a:srgbClr val="000000"/>
                </a:solidFill>
                <a:latin typeface="Arial Italic"/>
                <a:cs typeface="Arial Italic"/>
              </a:rPr>
              <a:t>6</a:t>
            </a:r>
          </a:p>
          <a:p>
            <a:pPr fontAlgn="auto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090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pic>
        <p:nvPicPr>
          <p:cNvPr id="8200" name="Picture 9" descr="rif"/>
          <p:cNvPicPr>
            <a:picLocks noChangeAspect="1" noChangeArrowheads="1"/>
          </p:cNvPicPr>
          <p:nvPr/>
        </p:nvPicPr>
        <p:blipFill>
          <a:blip r:embed="rId3" cstate="print"/>
          <a:srcRect l="30849" t="2783" b="20869"/>
          <a:stretch>
            <a:fillRect/>
          </a:stretch>
        </p:blipFill>
        <p:spPr bwMode="auto">
          <a:xfrm>
            <a:off x="6499225" y="1257300"/>
            <a:ext cx="3709988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TextBox 5"/>
          <p:cNvSpPr txBox="1">
            <a:spLocks noChangeArrowheads="1"/>
          </p:cNvSpPr>
          <p:nvPr/>
        </p:nvSpPr>
        <p:spPr bwMode="auto">
          <a:xfrm>
            <a:off x="738188" y="3273425"/>
            <a:ext cx="5905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2813"/>
              </a:lnSpc>
            </a:pPr>
            <a:r>
              <a:rPr lang="en-CA" altLang="en-US" sz="200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hlinkClick r:id="rId4"/>
              </a:rPr>
              <a:t>http://www.w3.org/standards/techs/rif</a:t>
            </a:r>
            <a:r>
              <a:rPr lang="en-CA" altLang="en-US" sz="200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lnSpc>
                <a:spcPts val="2813"/>
              </a:lnSpc>
            </a:pPr>
            <a:endParaRPr lang="en-CA" altLang="en-US" sz="24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723900" y="495300"/>
            <a:ext cx="5434013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2350"/>
              </a:lnSpc>
            </a:pPr>
            <a:r>
              <a:rPr lang="en-CA" altLang="en-US" sz="2400" b="1">
                <a:solidFill>
                  <a:srgbClr val="323298"/>
                </a:solidFill>
              </a:rPr>
              <a:t>Semantic Web Reasoning Challenges</a:t>
            </a:r>
          </a:p>
          <a:p>
            <a:pPr>
              <a:lnSpc>
                <a:spcPts val="2350"/>
              </a:lnSpc>
            </a:pPr>
            <a:endParaRPr lang="en-CA" altLang="en-US" sz="2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244" name="TextBox 7"/>
          <p:cNvSpPr txBox="1">
            <a:spLocks noChangeArrowheads="1"/>
          </p:cNvSpPr>
          <p:nvPr/>
        </p:nvSpPr>
        <p:spPr bwMode="auto">
          <a:xfrm>
            <a:off x="723900" y="1185863"/>
            <a:ext cx="9969500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900" indent="-342900">
              <a:lnSpc>
                <a:spcPts val="2813"/>
              </a:lnSpc>
              <a:buClr>
                <a:srgbClr val="0000CC"/>
              </a:buClr>
              <a:buSzPct val="80000"/>
              <a:buFont typeface="Arial" charset="0"/>
              <a:buChar char="►"/>
            </a:pPr>
            <a:r>
              <a:rPr lang="en-CA" altLang="en-US" sz="2400" b="1">
                <a:solidFill>
                  <a:srgbClr val="000000"/>
                </a:solidFill>
              </a:rPr>
              <a:t>Scalability</a:t>
            </a:r>
          </a:p>
          <a:p>
            <a:pPr marL="342900" indent="-342900">
              <a:lnSpc>
                <a:spcPts val="4000"/>
              </a:lnSpc>
              <a:buClr>
                <a:srgbClr val="0000CC"/>
              </a:buClr>
              <a:buSzPct val="80000"/>
              <a:buFont typeface="Arial" charset="0"/>
              <a:buChar char="►"/>
            </a:pPr>
            <a:r>
              <a:rPr lang="en-CA" altLang="en-US" sz="2400" b="1">
                <a:solidFill>
                  <a:srgbClr val="000000"/>
                </a:solidFill>
              </a:rPr>
              <a:t>Distribution (incrementality, data diffusion and coherence)</a:t>
            </a:r>
          </a:p>
          <a:p>
            <a:pPr marL="342900" indent="-342900">
              <a:lnSpc>
                <a:spcPts val="4000"/>
              </a:lnSpc>
              <a:buClr>
                <a:srgbClr val="0000CC"/>
              </a:buClr>
              <a:buSzPct val="80000"/>
              <a:buFont typeface="Arial" charset="0"/>
              <a:buChar char="►"/>
            </a:pPr>
            <a:r>
              <a:rPr lang="en-CA" altLang="en-US" sz="2400" b="1">
                <a:solidFill>
                  <a:srgbClr val="000000"/>
                </a:solidFill>
              </a:rPr>
              <a:t>Structural reasoning</a:t>
            </a:r>
          </a:p>
          <a:p>
            <a:pPr marL="342900" indent="-342900">
              <a:lnSpc>
                <a:spcPts val="4000"/>
              </a:lnSpc>
              <a:buClr>
                <a:srgbClr val="0000CC"/>
              </a:buClr>
              <a:buSzPct val="80000"/>
              <a:buFont typeface="Arial" charset="0"/>
              <a:buChar char="►"/>
            </a:pPr>
            <a:r>
              <a:rPr lang="en-CA" altLang="en-US" sz="2400" b="1">
                <a:solidFill>
                  <a:srgbClr val="000000"/>
                </a:solidFill>
              </a:rPr>
              <a:t>Temporal reasoning</a:t>
            </a:r>
          </a:p>
          <a:p>
            <a:pPr marL="342900" indent="-342900">
              <a:lnSpc>
                <a:spcPts val="4000"/>
              </a:lnSpc>
              <a:buClr>
                <a:srgbClr val="0000CC"/>
              </a:buClr>
              <a:buSzPct val="80000"/>
              <a:buFont typeface="Arial" charset="0"/>
              <a:buChar char="►"/>
            </a:pPr>
            <a:r>
              <a:rPr lang="en-CA" altLang="en-US" sz="2400" b="1">
                <a:solidFill>
                  <a:srgbClr val="000000"/>
                </a:solidFill>
              </a:rPr>
              <a:t>Approximate reasoning </a:t>
            </a:r>
          </a:p>
          <a:p>
            <a:pPr marL="342900" indent="-342900">
              <a:lnSpc>
                <a:spcPts val="4000"/>
              </a:lnSpc>
              <a:buClr>
                <a:srgbClr val="0000CC"/>
              </a:buClr>
              <a:buSzPct val="80000"/>
              <a:buFont typeface="Arial" charset="0"/>
              <a:buChar char="►"/>
            </a:pPr>
            <a:r>
              <a:rPr lang="en-CA" altLang="en-US" sz="2400" b="1">
                <a:solidFill>
                  <a:srgbClr val="000000"/>
                </a:solidFill>
              </a:rPr>
              <a:t>Learning—Abductive and inductive reasoning</a:t>
            </a:r>
          </a:p>
          <a:p>
            <a:pPr marL="342900" indent="-342900">
              <a:lnSpc>
                <a:spcPts val="4000"/>
              </a:lnSpc>
              <a:buClr>
                <a:srgbClr val="0000CC"/>
              </a:buClr>
              <a:buSzPct val="80000"/>
              <a:buFont typeface="Arial" charset="0"/>
              <a:buChar char="►"/>
            </a:pPr>
            <a:r>
              <a:rPr lang="en-CA" altLang="en-US" sz="2400" b="1">
                <a:solidFill>
                  <a:srgbClr val="000000"/>
                </a:solidFill>
              </a:rPr>
              <a:t>Big Linked Data = “Blinked” Data?</a:t>
            </a:r>
          </a:p>
          <a:p>
            <a:pPr marL="342900" indent="-342900">
              <a:lnSpc>
                <a:spcPts val="4000"/>
              </a:lnSpc>
              <a:buClr>
                <a:srgbClr val="0000CC"/>
              </a:buClr>
              <a:buSzPct val="80000"/>
              <a:buFont typeface="Arial" charset="0"/>
              <a:buChar char="►"/>
            </a:pPr>
            <a:r>
              <a:rPr lang="en-CA" altLang="en-US" sz="2400" b="1">
                <a:solidFill>
                  <a:srgbClr val="000000"/>
                </a:solidFill>
              </a:rPr>
              <a:t>Knowledge evolution management</a:t>
            </a:r>
          </a:p>
          <a:p>
            <a:pPr marL="342900" indent="-342900">
              <a:lnSpc>
                <a:spcPts val="4000"/>
              </a:lnSpc>
              <a:buClr>
                <a:srgbClr val="0000CC"/>
              </a:buClr>
              <a:buSzPct val="80000"/>
              <a:buFont typeface="Arial" charset="0"/>
              <a:buChar char="►"/>
            </a:pPr>
            <a:r>
              <a:rPr lang="en-CA" altLang="en-US" sz="2400" b="1">
                <a:solidFill>
                  <a:srgbClr val="000000"/>
                </a:solidFill>
              </a:rPr>
              <a:t>...</a:t>
            </a:r>
          </a:p>
          <a:p>
            <a:pPr marL="342900" indent="-342900">
              <a:lnSpc>
                <a:spcPts val="4000"/>
              </a:lnSpc>
            </a:pPr>
            <a:endParaRPr lang="en-CA" altLang="en-US" sz="24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512300" y="6883400"/>
            <a:ext cx="76200" cy="3333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90" i="1" dirty="0">
                <a:solidFill>
                  <a:srgbClr val="000000"/>
                </a:solidFill>
                <a:latin typeface="Arial Italic"/>
                <a:cs typeface="Arial Italic"/>
              </a:rPr>
              <a:t>8</a:t>
            </a:r>
          </a:p>
          <a:p>
            <a:pPr fontAlgn="auto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090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pic>
        <p:nvPicPr>
          <p:cNvPr id="10246" name="Picture 11" descr="scalability-1"/>
          <p:cNvPicPr>
            <a:picLocks noChangeAspect="1" noChangeArrowheads="1"/>
          </p:cNvPicPr>
          <p:nvPr/>
        </p:nvPicPr>
        <p:blipFill>
          <a:blip r:embed="rId3" cstate="print"/>
          <a:srcRect r="36928"/>
          <a:stretch>
            <a:fillRect/>
          </a:stretch>
        </p:blipFill>
        <p:spPr bwMode="auto">
          <a:xfrm>
            <a:off x="7794625" y="609600"/>
            <a:ext cx="2730500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linked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725" y="6010275"/>
            <a:ext cx="1584325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 descr="structu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51300" y="6010275"/>
            <a:ext cx="1366838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 descr="time-4"/>
          <p:cNvPicPr>
            <a:picLocks noChangeAspect="1" noChangeArrowheads="1"/>
          </p:cNvPicPr>
          <p:nvPr/>
        </p:nvPicPr>
        <p:blipFill>
          <a:blip r:embed="rId6" cstate="print"/>
          <a:srcRect r="9599"/>
          <a:stretch>
            <a:fillRect/>
          </a:stretch>
        </p:blipFill>
        <p:spPr bwMode="auto">
          <a:xfrm>
            <a:off x="5491163" y="6010275"/>
            <a:ext cx="182245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0" descr="abstraction-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62825" y="6010275"/>
            <a:ext cx="1944688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1" descr="learning-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34263" y="4570413"/>
            <a:ext cx="1873250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12" descr="bigdata-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51075" y="6010275"/>
            <a:ext cx="1727200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13" descr="evolution-2"/>
          <p:cNvPicPr>
            <a:picLocks noChangeAspect="1" noChangeArrowheads="1"/>
          </p:cNvPicPr>
          <p:nvPr/>
        </p:nvPicPr>
        <p:blipFill>
          <a:blip r:embed="rId10" cstate="print"/>
          <a:srcRect t="29691" b="33154"/>
          <a:stretch>
            <a:fillRect/>
          </a:stretch>
        </p:blipFill>
        <p:spPr bwMode="auto">
          <a:xfrm>
            <a:off x="2754313" y="5073650"/>
            <a:ext cx="360045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723900" y="152400"/>
            <a:ext cx="9969500" cy="711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5600"/>
              </a:lnSpc>
            </a:pPr>
            <a:r>
              <a:rPr lang="en-CA" altLang="en-US" sz="2400" b="1">
                <a:solidFill>
                  <a:srgbClr val="323298"/>
                </a:solidFill>
              </a:rPr>
              <a:t>Semantic Web Challenges—</a:t>
            </a:r>
            <a:r>
              <a:rPr lang="en-CA" altLang="en-US" sz="2400" b="1">
                <a:solidFill>
                  <a:srgbClr val="983298"/>
                </a:solidFill>
              </a:rPr>
              <a:t>Scalability</a:t>
            </a:r>
            <a:endParaRPr lang="en-CA" altLang="en-US" sz="2400" b="1">
              <a:solidFill>
                <a:srgbClr val="000000"/>
              </a:solidFill>
            </a:endParaRP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668338" y="1077913"/>
            <a:ext cx="996950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2813"/>
              </a:lnSpc>
            </a:pPr>
            <a:r>
              <a:rPr lang="en-CA" altLang="en-US" sz="2400" b="1">
                <a:solidFill>
                  <a:srgbClr val="FF0000"/>
                </a:solidFill>
              </a:rPr>
              <a:t>Scalability</a:t>
            </a:r>
          </a:p>
          <a:p>
            <a:pPr>
              <a:lnSpc>
                <a:spcPts val="2813"/>
              </a:lnSpc>
            </a:pPr>
            <a:endParaRPr lang="en-CA" altLang="en-US" sz="2400" b="1">
              <a:solidFill>
                <a:srgbClr val="FF0000"/>
              </a:solidFill>
            </a:endParaRPr>
          </a:p>
          <a:p>
            <a:pPr>
              <a:lnSpc>
                <a:spcPts val="2813"/>
              </a:lnSpc>
            </a:pPr>
            <a:r>
              <a:rPr lang="en-CA" altLang="en-US" sz="2400" b="1">
                <a:solidFill>
                  <a:srgbClr val="000000"/>
                </a:solidFill>
              </a:rPr>
              <a:t>Reasoning in the large</a:t>
            </a:r>
          </a:p>
          <a:p>
            <a:pPr>
              <a:lnSpc>
                <a:spcPts val="2813"/>
              </a:lnSpc>
            </a:pPr>
            <a:endParaRPr lang="en-CA" altLang="en-US" sz="2400" b="1">
              <a:solidFill>
                <a:srgbClr val="000000"/>
              </a:solidFill>
            </a:endParaRPr>
          </a:p>
          <a:p>
            <a:pPr>
              <a:lnSpc>
                <a:spcPts val="2813"/>
              </a:lnSpc>
              <a:buClr>
                <a:srgbClr val="0000CC"/>
              </a:buClr>
              <a:buSzPct val="80000"/>
              <a:buFont typeface="Arial" charset="0"/>
              <a:buChar char="►"/>
            </a:pPr>
            <a:r>
              <a:rPr lang="en-CA" altLang="en-US" sz="2400" b="1">
                <a:solidFill>
                  <a:srgbClr val="000000"/>
                </a:solidFill>
              </a:rPr>
              <a:t>Performance</a:t>
            </a:r>
          </a:p>
          <a:p>
            <a:pPr>
              <a:lnSpc>
                <a:spcPts val="2813"/>
              </a:lnSpc>
            </a:pPr>
            <a:endParaRPr lang="en-CA" altLang="en-US" sz="2400" b="1">
              <a:solidFill>
                <a:srgbClr val="000000"/>
              </a:solidFill>
            </a:endParaRPr>
          </a:p>
          <a:p>
            <a:pPr>
              <a:lnSpc>
                <a:spcPts val="2813"/>
              </a:lnSpc>
            </a:pPr>
            <a:endParaRPr lang="en-CA" altLang="en-US" sz="2400">
              <a:solidFill>
                <a:srgbClr val="000000"/>
              </a:solidFill>
            </a:endParaRPr>
          </a:p>
        </p:txBody>
      </p:sp>
      <p:sp>
        <p:nvSpPr>
          <p:cNvPr id="11269" name="TextBox 7"/>
          <p:cNvSpPr txBox="1">
            <a:spLocks noChangeArrowheads="1"/>
          </p:cNvSpPr>
          <p:nvPr/>
        </p:nvSpPr>
        <p:spPr bwMode="auto">
          <a:xfrm>
            <a:off x="593725" y="4498975"/>
            <a:ext cx="351313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2813"/>
              </a:lnSpc>
              <a:buClr>
                <a:srgbClr val="0000CC"/>
              </a:buClr>
              <a:buSzPct val="80000"/>
              <a:buFont typeface="Arial" charset="0"/>
              <a:buChar char="►"/>
            </a:pPr>
            <a:r>
              <a:rPr lang="en-CA" altLang="en-US" sz="2400" b="1">
                <a:solidFill>
                  <a:srgbClr val="000000"/>
                </a:solidFill>
              </a:rPr>
              <a:t>Data handling</a:t>
            </a:r>
            <a:endParaRPr lang="en-CA" altLang="en-US" sz="2400">
              <a:solidFill>
                <a:srgbClr val="000000"/>
              </a:solidFill>
            </a:endParaRPr>
          </a:p>
        </p:txBody>
      </p:sp>
      <p:pic>
        <p:nvPicPr>
          <p:cNvPr id="11270" name="Picture 12" descr="brain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6925" y="1978025"/>
            <a:ext cx="2160588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1"/>
          <p:cNvSpPr txBox="1"/>
          <p:nvPr/>
        </p:nvSpPr>
        <p:spPr>
          <a:xfrm>
            <a:off x="9512300" y="6883400"/>
            <a:ext cx="76200" cy="3333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90" i="1" dirty="0">
                <a:solidFill>
                  <a:srgbClr val="000000"/>
                </a:solidFill>
                <a:latin typeface="Arial Italic"/>
                <a:cs typeface="Arial Italic"/>
              </a:rPr>
              <a:t>9</a:t>
            </a:r>
          </a:p>
          <a:p>
            <a:pPr fontAlgn="auto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090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pic>
        <p:nvPicPr>
          <p:cNvPr id="11272" name="Picture 11" descr="scalability-1"/>
          <p:cNvPicPr>
            <a:picLocks noChangeAspect="1" noChangeArrowheads="1"/>
          </p:cNvPicPr>
          <p:nvPr/>
        </p:nvPicPr>
        <p:blipFill>
          <a:blip r:embed="rId4" cstate="print"/>
          <a:srcRect r="36928"/>
          <a:stretch>
            <a:fillRect/>
          </a:stretch>
        </p:blipFill>
        <p:spPr bwMode="auto">
          <a:xfrm>
            <a:off x="7867650" y="249238"/>
            <a:ext cx="18145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"/>
          <p:cNvSpPr txBox="1"/>
          <p:nvPr/>
        </p:nvSpPr>
        <p:spPr>
          <a:xfrm>
            <a:off x="1039813" y="3022600"/>
            <a:ext cx="7188200" cy="1436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342900" indent="-342900" fontAlgn="auto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Arial" panose="020B0604020202020204" pitchFamily="34" charset="0"/>
              <a:buChar char="►"/>
              <a:defRPr/>
            </a:pPr>
            <a:r>
              <a:rPr lang="en-CA" sz="2478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Tbox</a:t>
            </a:r>
            <a:r>
              <a:rPr lang="en-CA" sz="2478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reasoning</a:t>
            </a:r>
            <a:r>
              <a:rPr lang="en-CA" sz="247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(“ontological” reasoning)</a:t>
            </a:r>
          </a:p>
          <a:p>
            <a:pPr marL="342900" indent="-342900" fontAlgn="auto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Arial" panose="020B0604020202020204" pitchFamily="34" charset="0"/>
              <a:buChar char="►"/>
              <a:defRPr/>
            </a:pPr>
            <a:endParaRPr lang="en-CA" sz="2478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Arial" panose="020B0604020202020204" pitchFamily="34" charset="0"/>
              <a:buChar char="►"/>
              <a:defRPr/>
            </a:pPr>
            <a:r>
              <a:rPr lang="en-CA" sz="2478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Abox</a:t>
            </a:r>
            <a:r>
              <a:rPr lang="en-CA" sz="2478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querying</a:t>
            </a:r>
            <a:r>
              <a:rPr lang="en-CA" sz="247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(where does the reasoning help?)</a:t>
            </a:r>
          </a:p>
          <a:p>
            <a:pPr fontAlgn="auto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78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74" name="Picture 16" descr="compression-2"/>
          <p:cNvPicPr>
            <a:picLocks noChangeAspect="1" noChangeArrowheads="1"/>
          </p:cNvPicPr>
          <p:nvPr/>
        </p:nvPicPr>
        <p:blipFill>
          <a:blip r:embed="rId5" cstate="print"/>
          <a:srcRect l="10001" r="10001"/>
          <a:stretch>
            <a:fillRect/>
          </a:stretch>
        </p:blipFill>
        <p:spPr bwMode="auto">
          <a:xfrm>
            <a:off x="6354763" y="4138613"/>
            <a:ext cx="1816100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17" descr="synapse-1"/>
          <p:cNvPicPr>
            <a:picLocks noChangeAspect="1" noChangeArrowheads="1"/>
          </p:cNvPicPr>
          <p:nvPr/>
        </p:nvPicPr>
        <p:blipFill>
          <a:blip r:embed="rId6" cstate="print"/>
          <a:srcRect t="3728"/>
          <a:stretch>
            <a:fillRect/>
          </a:stretch>
        </p:blipFill>
        <p:spPr bwMode="auto">
          <a:xfrm>
            <a:off x="8226425" y="4884738"/>
            <a:ext cx="1728788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13" descr="hadoop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26425" y="3490913"/>
            <a:ext cx="1728788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18" descr="brain-bi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54763" y="5722938"/>
            <a:ext cx="1800225" cy="153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8" name="TextBox 5"/>
          <p:cNvSpPr txBox="1">
            <a:spLocks noChangeArrowheads="1"/>
          </p:cNvSpPr>
          <p:nvPr/>
        </p:nvSpPr>
        <p:spPr bwMode="auto">
          <a:xfrm>
            <a:off x="1054100" y="5048250"/>
            <a:ext cx="496887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900" indent="-342900">
              <a:lnSpc>
                <a:spcPts val="2813"/>
              </a:lnSpc>
              <a:buClr>
                <a:srgbClr val="0000CC"/>
              </a:buClr>
              <a:buSzPct val="80000"/>
              <a:buFont typeface="Arial" charset="0"/>
              <a:buChar char="►"/>
            </a:pPr>
            <a:r>
              <a:rPr lang="en-CA" altLang="en-US" sz="2400">
                <a:solidFill>
                  <a:srgbClr val="000000"/>
                </a:solidFill>
              </a:rPr>
              <a:t>Big Data</a:t>
            </a:r>
            <a:r>
              <a:rPr lang="en-CA" altLang="en-US" sz="2400">
                <a:solidFill>
                  <a:srgbClr val="FF0000"/>
                </a:solidFill>
              </a:rPr>
              <a:t> (synopsize the essence)</a:t>
            </a:r>
          </a:p>
          <a:p>
            <a:pPr marL="342900" indent="-342900">
              <a:lnSpc>
                <a:spcPts val="2813"/>
              </a:lnSpc>
              <a:buClr>
                <a:srgbClr val="0000CC"/>
              </a:buClr>
              <a:buSzPct val="80000"/>
              <a:buFont typeface="Arial" charset="0"/>
              <a:buChar char="►"/>
            </a:pPr>
            <a:endParaRPr lang="en-CA" altLang="en-US" sz="2400">
              <a:solidFill>
                <a:srgbClr val="FF0000"/>
              </a:solidFill>
            </a:endParaRPr>
          </a:p>
          <a:p>
            <a:pPr marL="342900" indent="-342900">
              <a:lnSpc>
                <a:spcPts val="2813"/>
              </a:lnSpc>
              <a:buClr>
                <a:srgbClr val="0000CC"/>
              </a:buClr>
              <a:buSzPct val="80000"/>
              <a:buFont typeface="Arial" charset="0"/>
              <a:buChar char="►"/>
            </a:pPr>
            <a:r>
              <a:rPr lang="en-CA" altLang="en-US" sz="2400">
                <a:solidFill>
                  <a:srgbClr val="000000"/>
                </a:solidFill>
              </a:rPr>
              <a:t>Linked Data</a:t>
            </a:r>
            <a:r>
              <a:rPr lang="en-CA" altLang="en-US" sz="2400">
                <a:solidFill>
                  <a:srgbClr val="FF0000"/>
                </a:solidFill>
              </a:rPr>
              <a:t> (synaptic reasoning)</a:t>
            </a:r>
          </a:p>
          <a:p>
            <a:pPr marL="342900" indent="-342900"/>
            <a:endParaRPr lang="en-CA" altLang="en-US" sz="2400">
              <a:solidFill>
                <a:srgbClr val="000000"/>
              </a:solidFill>
            </a:endParaRPr>
          </a:p>
          <a:p>
            <a:pPr marL="342900" indent="-342900">
              <a:lnSpc>
                <a:spcPts val="2813"/>
              </a:lnSpc>
              <a:buClr>
                <a:srgbClr val="0000CC"/>
              </a:buClr>
              <a:buSzPct val="80000"/>
              <a:buFont typeface="Arial" charset="0"/>
              <a:buChar char="►"/>
            </a:pPr>
            <a:r>
              <a:rPr lang="en-CA" altLang="en-US" sz="2400">
                <a:solidFill>
                  <a:srgbClr val="000000"/>
                </a:solidFill>
              </a:rPr>
              <a:t>“Blinked Data?”</a:t>
            </a:r>
            <a:r>
              <a:rPr lang="en-CA" altLang="en-US" sz="2400">
                <a:solidFill>
                  <a:srgbClr val="FF0000"/>
                </a:solidFill>
              </a:rPr>
              <a:t> (huge brain)</a:t>
            </a:r>
          </a:p>
          <a:p>
            <a:pPr marL="342900" indent="-342900">
              <a:lnSpc>
                <a:spcPts val="2813"/>
              </a:lnSpc>
              <a:buClr>
                <a:srgbClr val="0000CC"/>
              </a:buClr>
              <a:buSzPct val="80000"/>
              <a:buFont typeface="Arial" charset="0"/>
              <a:buNone/>
            </a:pPr>
            <a:endParaRPr lang="en-CA" altLang="en-US" sz="2400">
              <a:solidFill>
                <a:srgbClr val="FF0000"/>
              </a:solidFill>
            </a:endParaRPr>
          </a:p>
          <a:p>
            <a:pPr marL="342900" indent="-342900">
              <a:lnSpc>
                <a:spcPts val="2813"/>
              </a:lnSpc>
              <a:buClr>
                <a:srgbClr val="0000CC"/>
              </a:buClr>
              <a:buSzPct val="80000"/>
              <a:buFont typeface="Arial" charset="0"/>
              <a:buChar char="►"/>
            </a:pPr>
            <a:endParaRPr lang="en-CA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00"/>
            <a:ext cx="10693400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792163" y="512763"/>
            <a:ext cx="580548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2350"/>
              </a:lnSpc>
            </a:pPr>
            <a:r>
              <a:rPr lang="en-CA" altLang="en-US" sz="2400" b="1">
                <a:solidFill>
                  <a:srgbClr val="323298"/>
                </a:solidFill>
              </a:rPr>
              <a:t>Semantic Web Challenges—</a:t>
            </a:r>
            <a:r>
              <a:rPr lang="en-CA" altLang="en-US" sz="2400" b="1">
                <a:solidFill>
                  <a:srgbClr val="983298"/>
                </a:solidFill>
              </a:rPr>
              <a:t>Distribution</a:t>
            </a:r>
          </a:p>
          <a:p>
            <a:pPr>
              <a:lnSpc>
                <a:spcPts val="2350"/>
              </a:lnSpc>
            </a:pPr>
            <a:endParaRPr lang="en-CA" altLang="en-US" sz="24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450388" y="6883400"/>
            <a:ext cx="433387" cy="3333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90" i="1" dirty="0">
                <a:solidFill>
                  <a:srgbClr val="000000"/>
                </a:solidFill>
                <a:latin typeface="Arial Italic"/>
                <a:cs typeface="Arial Italic"/>
              </a:rPr>
              <a:t>10</a:t>
            </a:r>
          </a:p>
          <a:p>
            <a:pPr fontAlgn="auto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090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pic>
        <p:nvPicPr>
          <p:cNvPr id="12293" name="Picture 13" descr="cloud-bigda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2463" y="1457325"/>
            <a:ext cx="3313112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Box 3"/>
          <p:cNvSpPr txBox="1">
            <a:spLocks noChangeArrowheads="1"/>
          </p:cNvSpPr>
          <p:nvPr/>
        </p:nvSpPr>
        <p:spPr bwMode="auto">
          <a:xfrm>
            <a:off x="792163" y="811213"/>
            <a:ext cx="796448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5000"/>
              </a:lnSpc>
            </a:pPr>
            <a:r>
              <a:rPr lang="en-CA" altLang="en-US" sz="2400" b="1">
                <a:solidFill>
                  <a:srgbClr val="FF0000"/>
                </a:solidFill>
              </a:rPr>
              <a:t>Distribution</a:t>
            </a:r>
            <a:r>
              <a:rPr lang="en-CA" altLang="en-US" sz="2400">
                <a:solidFill>
                  <a:srgbClr val="000000"/>
                </a:solidFill>
                <a:cs typeface="Times New Roman" pitchFamily="18" charset="0"/>
              </a:rPr>
              <a:t> (incrementality, data diffusion and coherence)</a:t>
            </a:r>
            <a:r>
              <a:rPr lang="en-CA" altLang="en-US" sz="2400">
                <a:solidFill>
                  <a:srgbClr val="000000"/>
                </a:solidFill>
              </a:rPr>
              <a:t/>
            </a:r>
            <a:br>
              <a:rPr lang="en-CA" altLang="en-US" sz="2400">
                <a:solidFill>
                  <a:srgbClr val="000000"/>
                </a:solidFill>
              </a:rPr>
            </a:br>
            <a:r>
              <a:rPr lang="en-CA" altLang="en-US" sz="2400" b="1">
                <a:solidFill>
                  <a:srgbClr val="0000FF"/>
                </a:solidFill>
              </a:rPr>
              <a:t>Triplestores in the Cloud</a:t>
            </a:r>
          </a:p>
          <a:p>
            <a:pPr>
              <a:lnSpc>
                <a:spcPts val="5000"/>
              </a:lnSpc>
            </a:pPr>
            <a:endParaRPr lang="en-CA" altLang="en-US" sz="2400">
              <a:solidFill>
                <a:srgbClr val="0000FF"/>
              </a:solidFill>
            </a:endParaRPr>
          </a:p>
        </p:txBody>
      </p:sp>
      <p:grpSp>
        <p:nvGrpSpPr>
          <p:cNvPr id="12295" name="Group 17"/>
          <p:cNvGrpSpPr>
            <a:grpSpLocks/>
          </p:cNvGrpSpPr>
          <p:nvPr/>
        </p:nvGrpSpPr>
        <p:grpSpPr bwMode="auto">
          <a:xfrm>
            <a:off x="809625" y="2409825"/>
            <a:ext cx="8008938" cy="1576388"/>
            <a:chOff x="510" y="1518"/>
            <a:chExt cx="5045" cy="993"/>
          </a:xfrm>
        </p:grpSpPr>
        <p:sp>
          <p:nvSpPr>
            <p:cNvPr id="12300" name="TextBox 5"/>
            <p:cNvSpPr txBox="1">
              <a:spLocks noChangeArrowheads="1"/>
            </p:cNvSpPr>
            <p:nvPr/>
          </p:nvSpPr>
          <p:spPr bwMode="auto">
            <a:xfrm>
              <a:off x="737" y="1836"/>
              <a:ext cx="4818" cy="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indent="-342900">
                <a:lnSpc>
                  <a:spcPts val="2813"/>
                </a:lnSpc>
                <a:buClr>
                  <a:srgbClr val="0000CC"/>
                </a:buClr>
                <a:buSzPct val="80000"/>
                <a:buFont typeface="Arial" charset="0"/>
                <a:buChar char="►"/>
              </a:pPr>
              <a:r>
                <a:rPr lang="en-CA" altLang="en-US" sz="2400">
                  <a:solidFill>
                    <a:srgbClr val="000000"/>
                  </a:solidFill>
                </a:rPr>
                <a:t>Tbox reasoning</a:t>
              </a:r>
              <a:r>
                <a:rPr lang="en-CA" altLang="en-US" sz="2400">
                  <a:solidFill>
                    <a:srgbClr val="FF0000"/>
                  </a:solidFill>
                </a:rPr>
                <a:t> (“ontological data” schema?)</a:t>
              </a:r>
            </a:p>
            <a:p>
              <a:pPr marL="342900" indent="-342900">
                <a:lnSpc>
                  <a:spcPts val="2813"/>
                </a:lnSpc>
                <a:buClr>
                  <a:srgbClr val="0000CC"/>
                </a:buClr>
                <a:buSzPct val="80000"/>
                <a:buFont typeface="Arial" charset="0"/>
                <a:buChar char="►"/>
              </a:pPr>
              <a:endParaRPr lang="en-CA" altLang="en-US" sz="2400">
                <a:solidFill>
                  <a:srgbClr val="FF0000"/>
                </a:solidFill>
              </a:endParaRPr>
            </a:p>
            <a:p>
              <a:pPr marL="342900" indent="-342900">
                <a:lnSpc>
                  <a:spcPts val="2813"/>
                </a:lnSpc>
                <a:buClr>
                  <a:srgbClr val="0000CC"/>
                </a:buClr>
                <a:buSzPct val="80000"/>
                <a:buFont typeface="Arial" charset="0"/>
                <a:buChar char="►"/>
              </a:pPr>
              <a:r>
                <a:rPr lang="en-CA" altLang="en-US" sz="2400">
                  <a:solidFill>
                    <a:srgbClr val="000000"/>
                  </a:solidFill>
                </a:rPr>
                <a:t>Abox querying</a:t>
              </a:r>
              <a:r>
                <a:rPr lang="en-CA" altLang="en-US" sz="2400">
                  <a:solidFill>
                    <a:srgbClr val="FF0000"/>
                  </a:solidFill>
                </a:rPr>
                <a:t> (SPARQL</a:t>
              </a:r>
              <a:r>
                <a:rPr lang="en-CA" altLang="en-US" sz="2400" i="1">
                  <a:solidFill>
                    <a:srgbClr val="FF0000"/>
                  </a:solidFill>
                </a:rPr>
                <a:t> vs.</a:t>
              </a:r>
              <a:r>
                <a:rPr lang="en-CA" altLang="en-US" sz="2400">
                  <a:solidFill>
                    <a:srgbClr val="FF0000"/>
                  </a:solidFill>
                </a:rPr>
                <a:t> NoSQL triple-as-relation)</a:t>
              </a:r>
            </a:p>
          </p:txBody>
        </p:sp>
        <p:sp>
          <p:nvSpPr>
            <p:cNvPr id="12301" name="TextBox 5"/>
            <p:cNvSpPr txBox="1">
              <a:spLocks noChangeArrowheads="1"/>
            </p:cNvSpPr>
            <p:nvPr/>
          </p:nvSpPr>
          <p:spPr bwMode="auto">
            <a:xfrm>
              <a:off x="510" y="1518"/>
              <a:ext cx="1391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indent="-342900">
                <a:lnSpc>
                  <a:spcPts val="2813"/>
                </a:lnSpc>
                <a:buClr>
                  <a:srgbClr val="0000CC"/>
                </a:buClr>
                <a:buSzPct val="80000"/>
                <a:buFont typeface="Arial" charset="0"/>
                <a:buChar char="►"/>
              </a:pPr>
              <a:r>
                <a:rPr lang="en-CA" altLang="en-US" sz="2400" b="1">
                  <a:solidFill>
                    <a:srgbClr val="000000"/>
                  </a:solidFill>
                </a:rPr>
                <a:t>Performance</a:t>
              </a:r>
            </a:p>
          </p:txBody>
        </p:sp>
      </p:grpSp>
      <p:grpSp>
        <p:nvGrpSpPr>
          <p:cNvPr id="12296" name="Group 18"/>
          <p:cNvGrpSpPr>
            <a:grpSpLocks/>
          </p:cNvGrpSpPr>
          <p:nvPr/>
        </p:nvGrpSpPr>
        <p:grpSpPr bwMode="auto">
          <a:xfrm>
            <a:off x="809625" y="4498975"/>
            <a:ext cx="7875588" cy="2647950"/>
            <a:chOff x="510" y="1518"/>
            <a:chExt cx="4961" cy="1668"/>
          </a:xfrm>
        </p:grpSpPr>
        <p:sp>
          <p:nvSpPr>
            <p:cNvPr id="12298" name="TextBox 5"/>
            <p:cNvSpPr txBox="1">
              <a:spLocks noChangeArrowheads="1"/>
            </p:cNvSpPr>
            <p:nvPr/>
          </p:nvSpPr>
          <p:spPr bwMode="auto">
            <a:xfrm>
              <a:off x="737" y="1836"/>
              <a:ext cx="4734" cy="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indent="-342900">
                <a:lnSpc>
                  <a:spcPts val="2813"/>
                </a:lnSpc>
                <a:buClr>
                  <a:srgbClr val="0000CC"/>
                </a:buClr>
                <a:buSzPct val="80000"/>
                <a:buFont typeface="Arial" charset="0"/>
                <a:buChar char="►"/>
              </a:pPr>
              <a:r>
                <a:rPr lang="en-CA" altLang="en-US" sz="2400">
                  <a:solidFill>
                    <a:srgbClr val="000000"/>
                  </a:solidFill>
                </a:rPr>
                <a:t>Big Data</a:t>
              </a:r>
              <a:r>
                <a:rPr lang="en-CA" altLang="en-US" sz="2400">
                  <a:solidFill>
                    <a:srgbClr val="FF0000"/>
                  </a:solidFill>
                </a:rPr>
                <a:t> (Relational/Semi-structured)</a:t>
              </a:r>
            </a:p>
            <a:p>
              <a:pPr marL="342900" indent="-342900">
                <a:lnSpc>
                  <a:spcPts val="2813"/>
                </a:lnSpc>
                <a:buClr>
                  <a:srgbClr val="0000CC"/>
                </a:buClr>
                <a:buSzPct val="80000"/>
                <a:buFont typeface="Arial" charset="0"/>
                <a:buChar char="►"/>
              </a:pPr>
              <a:endParaRPr lang="en-CA" altLang="en-US" sz="2400">
                <a:solidFill>
                  <a:srgbClr val="000000"/>
                </a:solidFill>
              </a:endParaRPr>
            </a:p>
            <a:p>
              <a:pPr marL="342900" indent="-342900">
                <a:lnSpc>
                  <a:spcPts val="2813"/>
                </a:lnSpc>
                <a:buClr>
                  <a:srgbClr val="0000CC"/>
                </a:buClr>
                <a:buSzPct val="80000"/>
                <a:buFont typeface="Arial" charset="0"/>
                <a:buChar char="►"/>
              </a:pPr>
              <a:r>
                <a:rPr lang="en-CA" altLang="en-US" sz="2400">
                  <a:solidFill>
                    <a:srgbClr val="000000"/>
                  </a:solidFill>
                </a:rPr>
                <a:t>Linked Data</a:t>
              </a:r>
              <a:r>
                <a:rPr lang="en-CA" altLang="en-US" sz="2400">
                  <a:solidFill>
                    <a:srgbClr val="FF0000"/>
                  </a:solidFill>
                </a:rPr>
                <a:t> (RDF Triples)</a:t>
              </a:r>
            </a:p>
            <a:p>
              <a:pPr marL="342900" indent="-342900">
                <a:lnSpc>
                  <a:spcPts val="2813"/>
                </a:lnSpc>
                <a:buClr>
                  <a:srgbClr val="0000CC"/>
                </a:buClr>
                <a:buSzPct val="80000"/>
                <a:buFont typeface="Arial" charset="0"/>
                <a:buChar char="►"/>
              </a:pPr>
              <a:endParaRPr lang="en-CA" altLang="en-US" sz="2400">
                <a:solidFill>
                  <a:srgbClr val="000000"/>
                </a:solidFill>
              </a:endParaRPr>
            </a:p>
            <a:p>
              <a:pPr marL="342900" indent="-342900">
                <a:lnSpc>
                  <a:spcPts val="2813"/>
                </a:lnSpc>
                <a:buClr>
                  <a:srgbClr val="0000CC"/>
                </a:buClr>
                <a:buSzPct val="80000"/>
                <a:buFont typeface="Arial" charset="0"/>
                <a:buChar char="►"/>
              </a:pPr>
              <a:r>
                <a:rPr lang="en-CA" altLang="en-US" sz="2400">
                  <a:solidFill>
                    <a:srgbClr val="000000"/>
                  </a:solidFill>
                </a:rPr>
                <a:t>“Blinked Data?”</a:t>
              </a:r>
              <a:r>
                <a:rPr lang="en-CA" altLang="en-US" sz="2400">
                  <a:solidFill>
                    <a:srgbClr val="FF0000"/>
                  </a:solidFill>
                </a:rPr>
                <a:t> (interconnected massive triplestores)</a:t>
              </a:r>
            </a:p>
            <a:p>
              <a:pPr marL="342900" indent="-342900">
                <a:lnSpc>
                  <a:spcPts val="2813"/>
                </a:lnSpc>
                <a:buClr>
                  <a:srgbClr val="0000CC"/>
                </a:buClr>
                <a:buSzPct val="80000"/>
                <a:buFont typeface="Arial" charset="0"/>
                <a:buChar char="►"/>
              </a:pPr>
              <a:endParaRPr lang="en-CA" altLang="en-US" sz="2400">
                <a:solidFill>
                  <a:srgbClr val="FF0000"/>
                </a:solidFill>
              </a:endParaRPr>
            </a:p>
          </p:txBody>
        </p:sp>
        <p:sp>
          <p:nvSpPr>
            <p:cNvPr id="12299" name="TextBox 5"/>
            <p:cNvSpPr txBox="1">
              <a:spLocks noChangeArrowheads="1"/>
            </p:cNvSpPr>
            <p:nvPr/>
          </p:nvSpPr>
          <p:spPr bwMode="auto">
            <a:xfrm>
              <a:off x="510" y="1518"/>
              <a:ext cx="1484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indent="-342900">
                <a:lnSpc>
                  <a:spcPts val="2813"/>
                </a:lnSpc>
                <a:buClr>
                  <a:srgbClr val="0000CC"/>
                </a:buClr>
                <a:buSzPct val="80000"/>
                <a:buFont typeface="Arial" charset="0"/>
                <a:buChar char="►"/>
              </a:pPr>
              <a:r>
                <a:rPr lang="en-CA" altLang="en-US" sz="2400" b="1">
                  <a:solidFill>
                    <a:srgbClr val="000000"/>
                  </a:solidFill>
                </a:rPr>
                <a:t>Data handling</a:t>
              </a:r>
            </a:p>
          </p:txBody>
        </p:sp>
      </p:grpSp>
      <p:pic>
        <p:nvPicPr>
          <p:cNvPr id="12297" name="Picture 21" descr="C:\cygwin\home\hak\ANR\CEDAR\latex\slides\INTIS2013\presentation\images\linked-data-m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30988" y="4065588"/>
            <a:ext cx="3711575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00"/>
            <a:ext cx="10693400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723900" y="139700"/>
            <a:ext cx="70770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5700"/>
              </a:lnSpc>
            </a:pPr>
            <a:r>
              <a:rPr lang="en-CA" altLang="en-US" sz="2400" b="1">
                <a:solidFill>
                  <a:srgbClr val="323298"/>
                </a:solidFill>
              </a:rPr>
              <a:t>Semantic Web Challenges—</a:t>
            </a:r>
            <a:r>
              <a:rPr lang="en-CA" altLang="en-US" sz="2400" b="1">
                <a:solidFill>
                  <a:srgbClr val="983298"/>
                </a:solidFill>
              </a:rPr>
              <a:t>Structural reasoning</a:t>
            </a:r>
            <a:endParaRPr lang="en-CA" altLang="en-US" sz="2400" b="1">
              <a:solidFill>
                <a:srgbClr val="FF0000"/>
              </a:solidFill>
            </a:endParaRPr>
          </a:p>
          <a:p>
            <a:pPr>
              <a:lnSpc>
                <a:spcPts val="5700"/>
              </a:lnSpc>
            </a:pPr>
            <a:endParaRPr lang="en-CA" altLang="en-US" sz="24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450388" y="6883400"/>
            <a:ext cx="360362" cy="3333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00" i="1" dirty="0">
                <a:solidFill>
                  <a:srgbClr val="000000"/>
                </a:solidFill>
                <a:latin typeface="Arial Italic"/>
                <a:cs typeface="Arial Italic"/>
              </a:rPr>
              <a:t> 11</a:t>
            </a:r>
          </a:p>
          <a:p>
            <a:pPr fontAlgn="auto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090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grpSp>
        <p:nvGrpSpPr>
          <p:cNvPr id="13317" name="Group 14"/>
          <p:cNvGrpSpPr>
            <a:grpSpLocks/>
          </p:cNvGrpSpPr>
          <p:nvPr/>
        </p:nvGrpSpPr>
        <p:grpSpPr bwMode="auto">
          <a:xfrm>
            <a:off x="738188" y="1330325"/>
            <a:ext cx="5327650" cy="5010150"/>
            <a:chOff x="465" y="792"/>
            <a:chExt cx="3356" cy="3156"/>
          </a:xfrm>
        </p:grpSpPr>
        <p:sp>
          <p:nvSpPr>
            <p:cNvPr id="13321" name="TextBox 5"/>
            <p:cNvSpPr txBox="1">
              <a:spLocks noChangeArrowheads="1"/>
            </p:cNvSpPr>
            <p:nvPr/>
          </p:nvSpPr>
          <p:spPr bwMode="auto">
            <a:xfrm>
              <a:off x="465" y="1473"/>
              <a:ext cx="3356" cy="2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indent="-342900">
                <a:lnSpc>
                  <a:spcPts val="2813"/>
                </a:lnSpc>
                <a:buClr>
                  <a:srgbClr val="0000CC"/>
                </a:buClr>
                <a:buSzPct val="80000"/>
                <a:buFont typeface="Arial" charset="0"/>
                <a:buChar char="►"/>
              </a:pPr>
              <a:r>
                <a:rPr lang="en-CA" altLang="en-US" sz="2400">
                  <a:solidFill>
                    <a:srgbClr val="000000"/>
                  </a:solidFill>
                </a:rPr>
                <a:t>Efficient knowledge processing</a:t>
              </a:r>
            </a:p>
            <a:p>
              <a:pPr marL="342900" indent="-342900">
                <a:lnSpc>
                  <a:spcPts val="2813"/>
                </a:lnSpc>
                <a:buClr>
                  <a:srgbClr val="0000CC"/>
                </a:buClr>
                <a:buSzPct val="80000"/>
                <a:buFont typeface="Arial" charset="0"/>
                <a:buChar char="►"/>
              </a:pPr>
              <a:endParaRPr lang="en-CA" altLang="en-US" sz="2400">
                <a:solidFill>
                  <a:srgbClr val="000000"/>
                </a:solidFill>
              </a:endParaRPr>
            </a:p>
            <a:p>
              <a:pPr marL="342900" indent="-342900">
                <a:lnSpc>
                  <a:spcPts val="2813"/>
                </a:lnSpc>
                <a:buClr>
                  <a:srgbClr val="0000CC"/>
                </a:buClr>
                <a:buSzPct val="80000"/>
                <a:buFont typeface="Arial" charset="0"/>
                <a:buChar char="►"/>
              </a:pPr>
              <a:endParaRPr lang="en-CA" altLang="en-US" sz="2400">
                <a:solidFill>
                  <a:srgbClr val="000000"/>
                </a:solidFill>
              </a:endParaRPr>
            </a:p>
            <a:p>
              <a:pPr marL="342900" indent="-342900">
                <a:lnSpc>
                  <a:spcPts val="2813"/>
                </a:lnSpc>
                <a:buClr>
                  <a:srgbClr val="0000CC"/>
                </a:buClr>
                <a:buSzPct val="80000"/>
                <a:buFont typeface="Arial" charset="0"/>
                <a:buChar char="►"/>
              </a:pPr>
              <a:endParaRPr lang="en-CA" altLang="en-US" sz="2400">
                <a:solidFill>
                  <a:srgbClr val="000000"/>
                </a:solidFill>
              </a:endParaRPr>
            </a:p>
            <a:p>
              <a:pPr marL="342900" indent="-342900">
                <a:lnSpc>
                  <a:spcPts val="2813"/>
                </a:lnSpc>
                <a:buClr>
                  <a:srgbClr val="0000CC"/>
                </a:buClr>
                <a:buSzPct val="80000"/>
                <a:buFont typeface="Arial" charset="0"/>
                <a:buChar char="►"/>
              </a:pPr>
              <a:endParaRPr lang="en-CA" altLang="en-US" sz="2400">
                <a:solidFill>
                  <a:srgbClr val="000000"/>
                </a:solidFill>
              </a:endParaRPr>
            </a:p>
            <a:p>
              <a:pPr marL="342900" indent="-342900">
                <a:lnSpc>
                  <a:spcPts val="2813"/>
                </a:lnSpc>
                <a:buClr>
                  <a:srgbClr val="0000CC"/>
                </a:buClr>
                <a:buSzPct val="80000"/>
                <a:buFont typeface="Arial" charset="0"/>
                <a:buChar char="►"/>
              </a:pPr>
              <a:r>
                <a:rPr lang="en-CA" altLang="en-US" sz="2400">
                  <a:solidFill>
                    <a:srgbClr val="000000"/>
                  </a:solidFill>
                </a:rPr>
                <a:t>Default tolerance (detail abstraction) </a:t>
              </a:r>
            </a:p>
            <a:p>
              <a:pPr marL="342900" indent="-342900">
                <a:lnSpc>
                  <a:spcPts val="2813"/>
                </a:lnSpc>
                <a:buClr>
                  <a:srgbClr val="0000CC"/>
                </a:buClr>
                <a:buSzPct val="80000"/>
                <a:buFont typeface="Arial" charset="0"/>
                <a:buChar char="►"/>
              </a:pPr>
              <a:endParaRPr lang="en-CA" altLang="en-US" sz="2400">
                <a:solidFill>
                  <a:srgbClr val="000000"/>
                </a:solidFill>
              </a:endParaRPr>
            </a:p>
            <a:p>
              <a:pPr marL="342900" indent="-342900">
                <a:lnSpc>
                  <a:spcPts val="2813"/>
                </a:lnSpc>
                <a:buClr>
                  <a:srgbClr val="0000CC"/>
                </a:buClr>
                <a:buSzPct val="80000"/>
                <a:buFont typeface="Arial" charset="0"/>
                <a:buChar char="►"/>
              </a:pPr>
              <a:endParaRPr lang="en-CA" altLang="en-US" sz="2400">
                <a:solidFill>
                  <a:srgbClr val="000000"/>
                </a:solidFill>
              </a:endParaRPr>
            </a:p>
            <a:p>
              <a:pPr marL="342900" indent="-342900">
                <a:lnSpc>
                  <a:spcPts val="2813"/>
                </a:lnSpc>
                <a:buClr>
                  <a:srgbClr val="0000CC"/>
                </a:buClr>
                <a:buSzPct val="80000"/>
                <a:buFont typeface="Arial" charset="0"/>
                <a:buChar char="►"/>
              </a:pPr>
              <a:endParaRPr lang="en-CA" altLang="en-US" sz="2400">
                <a:solidFill>
                  <a:srgbClr val="000000"/>
                </a:solidFill>
              </a:endParaRPr>
            </a:p>
            <a:p>
              <a:pPr marL="342900" indent="-342900">
                <a:lnSpc>
                  <a:spcPts val="2813"/>
                </a:lnSpc>
                <a:buClr>
                  <a:srgbClr val="0000CC"/>
                </a:buClr>
                <a:buSzPct val="80000"/>
                <a:buFont typeface="Arial" charset="0"/>
                <a:buChar char="►"/>
              </a:pPr>
              <a:endParaRPr lang="en-CA" altLang="en-US" sz="2400">
                <a:solidFill>
                  <a:srgbClr val="000000"/>
                </a:solidFill>
              </a:endParaRPr>
            </a:p>
            <a:p>
              <a:pPr marL="342900" indent="-342900">
                <a:lnSpc>
                  <a:spcPts val="2813"/>
                </a:lnSpc>
                <a:buClr>
                  <a:srgbClr val="0000CC"/>
                </a:buClr>
                <a:buSzPct val="80000"/>
                <a:buFont typeface="Arial" charset="0"/>
                <a:buChar char="►"/>
              </a:pPr>
              <a:r>
                <a:rPr lang="en-CA" altLang="en-US" sz="2400">
                  <a:solidFill>
                    <a:srgbClr val="000000"/>
                  </a:solidFill>
                </a:rPr>
                <a:t>Semantic context</a:t>
              </a:r>
              <a:endParaRPr lang="en-CA" altLang="en-US" sz="2400">
                <a:solidFill>
                  <a:srgbClr val="FF0000"/>
                </a:solidFill>
              </a:endParaRPr>
            </a:p>
          </p:txBody>
        </p:sp>
        <p:sp>
          <p:nvSpPr>
            <p:cNvPr id="13322" name="TextBox 5"/>
            <p:cNvSpPr txBox="1">
              <a:spLocks noChangeArrowheads="1"/>
            </p:cNvSpPr>
            <p:nvPr/>
          </p:nvSpPr>
          <p:spPr bwMode="auto">
            <a:xfrm>
              <a:off x="465" y="792"/>
              <a:ext cx="1877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indent="-342900">
                <a:lnSpc>
                  <a:spcPts val="2813"/>
                </a:lnSpc>
                <a:buClr>
                  <a:srgbClr val="0000CC"/>
                </a:buClr>
                <a:buSzPct val="80000"/>
                <a:buFont typeface="Arial" charset="0"/>
                <a:buNone/>
              </a:pPr>
              <a:r>
                <a:rPr lang="en-CA" altLang="en-US" sz="2400" b="1">
                  <a:solidFill>
                    <a:srgbClr val="FF0000"/>
                  </a:solidFill>
                </a:rPr>
                <a:t>Structural reasoning</a:t>
              </a:r>
            </a:p>
          </p:txBody>
        </p:sp>
      </p:grpSp>
      <p:pic>
        <p:nvPicPr>
          <p:cNvPr id="13318" name="Picture 15" descr="brain-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2825" y="1114425"/>
            <a:ext cx="24479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6" descr="abstraction-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9588" y="3417888"/>
            <a:ext cx="2951162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7" descr="info-analysi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63" y="5146675"/>
            <a:ext cx="30241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723900" y="139700"/>
            <a:ext cx="7008813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5700"/>
              </a:lnSpc>
            </a:pPr>
            <a:r>
              <a:rPr lang="en-CA" altLang="en-US" sz="2400" b="1">
                <a:solidFill>
                  <a:srgbClr val="323298"/>
                </a:solidFill>
              </a:rPr>
              <a:t>Semantic Web Challenges—</a:t>
            </a:r>
            <a:r>
              <a:rPr lang="en-CA" altLang="en-US" sz="2400" b="1">
                <a:solidFill>
                  <a:srgbClr val="983298"/>
                </a:solidFill>
              </a:rPr>
              <a:t>Temporal reasoning</a:t>
            </a:r>
            <a:endParaRPr lang="en-CA" altLang="en-US" sz="24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450388" y="6883400"/>
            <a:ext cx="792162" cy="3333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90" i="1" dirty="0">
                <a:solidFill>
                  <a:srgbClr val="000000"/>
                </a:solidFill>
                <a:latin typeface="Arial Italic"/>
                <a:cs typeface="Arial Italic"/>
              </a:rPr>
              <a:t> 12</a:t>
            </a:r>
          </a:p>
          <a:p>
            <a:pPr fontAlgn="auto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090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grpSp>
        <p:nvGrpSpPr>
          <p:cNvPr id="14341" name="Group 12"/>
          <p:cNvGrpSpPr>
            <a:grpSpLocks/>
          </p:cNvGrpSpPr>
          <p:nvPr/>
        </p:nvGrpSpPr>
        <p:grpSpPr bwMode="auto">
          <a:xfrm>
            <a:off x="738188" y="1330325"/>
            <a:ext cx="3854450" cy="5010150"/>
            <a:chOff x="465" y="792"/>
            <a:chExt cx="2428" cy="3156"/>
          </a:xfrm>
        </p:grpSpPr>
        <p:sp>
          <p:nvSpPr>
            <p:cNvPr id="14345" name="TextBox 5"/>
            <p:cNvSpPr txBox="1">
              <a:spLocks noChangeArrowheads="1"/>
            </p:cNvSpPr>
            <p:nvPr/>
          </p:nvSpPr>
          <p:spPr bwMode="auto">
            <a:xfrm>
              <a:off x="465" y="1473"/>
              <a:ext cx="2428" cy="2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indent="-342900">
                <a:lnSpc>
                  <a:spcPts val="2813"/>
                </a:lnSpc>
                <a:buClr>
                  <a:srgbClr val="0000CC"/>
                </a:buClr>
                <a:buSzPct val="80000"/>
                <a:buFont typeface="Arial" charset="0"/>
                <a:buChar char="►"/>
              </a:pPr>
              <a:r>
                <a:rPr lang="en-CA" altLang="en-US" sz="2400">
                  <a:solidFill>
                    <a:srgbClr val="000000"/>
                  </a:solidFill>
                </a:rPr>
                <a:t>Event processing</a:t>
              </a:r>
            </a:p>
            <a:p>
              <a:pPr marL="342900" indent="-342900">
                <a:lnSpc>
                  <a:spcPts val="2813"/>
                </a:lnSpc>
                <a:buClr>
                  <a:srgbClr val="0000CC"/>
                </a:buClr>
                <a:buSzPct val="80000"/>
                <a:buFont typeface="Arial" charset="0"/>
                <a:buChar char="►"/>
              </a:pPr>
              <a:endParaRPr lang="en-CA" altLang="en-US" sz="2400">
                <a:solidFill>
                  <a:srgbClr val="000000"/>
                </a:solidFill>
              </a:endParaRPr>
            </a:p>
            <a:p>
              <a:pPr marL="342900" indent="-342900">
                <a:lnSpc>
                  <a:spcPts val="2813"/>
                </a:lnSpc>
                <a:buClr>
                  <a:srgbClr val="0000CC"/>
                </a:buClr>
                <a:buSzPct val="80000"/>
                <a:buFont typeface="Arial" charset="0"/>
                <a:buChar char="►"/>
              </a:pPr>
              <a:endParaRPr lang="en-CA" altLang="en-US" sz="2400">
                <a:solidFill>
                  <a:srgbClr val="000000"/>
                </a:solidFill>
              </a:endParaRPr>
            </a:p>
            <a:p>
              <a:pPr marL="342900" indent="-342900">
                <a:lnSpc>
                  <a:spcPts val="2813"/>
                </a:lnSpc>
                <a:buClr>
                  <a:srgbClr val="0000CC"/>
                </a:buClr>
                <a:buSzPct val="80000"/>
                <a:buFont typeface="Arial" charset="0"/>
                <a:buChar char="►"/>
              </a:pPr>
              <a:endParaRPr lang="en-CA" altLang="en-US" sz="2400">
                <a:solidFill>
                  <a:srgbClr val="000000"/>
                </a:solidFill>
              </a:endParaRPr>
            </a:p>
            <a:p>
              <a:pPr marL="342900" indent="-342900">
                <a:lnSpc>
                  <a:spcPts val="2813"/>
                </a:lnSpc>
                <a:buClr>
                  <a:srgbClr val="0000CC"/>
                </a:buClr>
                <a:buSzPct val="80000"/>
                <a:buFont typeface="Arial" charset="0"/>
                <a:buChar char="►"/>
              </a:pPr>
              <a:endParaRPr lang="en-CA" altLang="en-US" sz="2400">
                <a:solidFill>
                  <a:srgbClr val="000000"/>
                </a:solidFill>
              </a:endParaRPr>
            </a:p>
            <a:p>
              <a:pPr marL="342900" indent="-342900">
                <a:lnSpc>
                  <a:spcPts val="2813"/>
                </a:lnSpc>
                <a:buClr>
                  <a:srgbClr val="0000CC"/>
                </a:buClr>
                <a:buSzPct val="80000"/>
                <a:buFont typeface="Arial" charset="0"/>
                <a:buChar char="►"/>
              </a:pPr>
              <a:r>
                <a:rPr lang="en-CA" altLang="en-US" sz="2400">
                  <a:solidFill>
                    <a:srgbClr val="000000"/>
                  </a:solidFill>
                </a:rPr>
                <a:t>Time-relative logic </a:t>
              </a:r>
            </a:p>
            <a:p>
              <a:pPr marL="342900" indent="-342900">
                <a:lnSpc>
                  <a:spcPts val="2813"/>
                </a:lnSpc>
                <a:buClr>
                  <a:srgbClr val="0000CC"/>
                </a:buClr>
                <a:buSzPct val="80000"/>
                <a:buFont typeface="Arial" charset="0"/>
                <a:buChar char="►"/>
              </a:pPr>
              <a:endParaRPr lang="en-CA" altLang="en-US" sz="2400">
                <a:solidFill>
                  <a:srgbClr val="000000"/>
                </a:solidFill>
              </a:endParaRPr>
            </a:p>
            <a:p>
              <a:pPr marL="342900" indent="-342900">
                <a:lnSpc>
                  <a:spcPts val="2813"/>
                </a:lnSpc>
                <a:buClr>
                  <a:srgbClr val="0000CC"/>
                </a:buClr>
                <a:buSzPct val="80000"/>
                <a:buFont typeface="Arial" charset="0"/>
                <a:buChar char="►"/>
              </a:pPr>
              <a:endParaRPr lang="en-CA" altLang="en-US" sz="2400">
                <a:solidFill>
                  <a:srgbClr val="000000"/>
                </a:solidFill>
              </a:endParaRPr>
            </a:p>
            <a:p>
              <a:pPr marL="342900" indent="-342900">
                <a:lnSpc>
                  <a:spcPts val="2813"/>
                </a:lnSpc>
                <a:buClr>
                  <a:srgbClr val="0000CC"/>
                </a:buClr>
                <a:buSzPct val="80000"/>
                <a:buFont typeface="Arial" charset="0"/>
                <a:buChar char="►"/>
              </a:pPr>
              <a:endParaRPr lang="en-CA" altLang="en-US" sz="2400">
                <a:solidFill>
                  <a:srgbClr val="000000"/>
                </a:solidFill>
              </a:endParaRPr>
            </a:p>
            <a:p>
              <a:pPr marL="342900" indent="-342900">
                <a:lnSpc>
                  <a:spcPts val="2813"/>
                </a:lnSpc>
                <a:buClr>
                  <a:srgbClr val="0000CC"/>
                </a:buClr>
                <a:buSzPct val="80000"/>
                <a:buFont typeface="Arial" charset="0"/>
                <a:buChar char="►"/>
              </a:pPr>
              <a:endParaRPr lang="en-CA" altLang="en-US" sz="2400">
                <a:solidFill>
                  <a:srgbClr val="000000"/>
                </a:solidFill>
              </a:endParaRPr>
            </a:p>
            <a:p>
              <a:pPr marL="342900" indent="-342900">
                <a:lnSpc>
                  <a:spcPts val="2813"/>
                </a:lnSpc>
                <a:buClr>
                  <a:srgbClr val="0000CC"/>
                </a:buClr>
                <a:buSzPct val="80000"/>
                <a:buFont typeface="Arial" charset="0"/>
                <a:buChar char="►"/>
              </a:pPr>
              <a:r>
                <a:rPr lang="en-CA" altLang="en-US" sz="2400">
                  <a:solidFill>
                    <a:srgbClr val="000000"/>
                  </a:solidFill>
                </a:rPr>
                <a:t>Time-sensitive knowledge</a:t>
              </a:r>
            </a:p>
          </p:txBody>
        </p:sp>
        <p:sp>
          <p:nvSpPr>
            <p:cNvPr id="14346" name="TextBox 5"/>
            <p:cNvSpPr txBox="1">
              <a:spLocks noChangeArrowheads="1"/>
            </p:cNvSpPr>
            <p:nvPr/>
          </p:nvSpPr>
          <p:spPr bwMode="auto">
            <a:xfrm>
              <a:off x="465" y="792"/>
              <a:ext cx="1834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indent="-342900">
                <a:lnSpc>
                  <a:spcPts val="2813"/>
                </a:lnSpc>
                <a:buClr>
                  <a:srgbClr val="0000CC"/>
                </a:buClr>
                <a:buSzPct val="80000"/>
                <a:buFont typeface="Arial" charset="0"/>
                <a:buNone/>
              </a:pPr>
              <a:r>
                <a:rPr lang="en-CA" altLang="en-US" sz="2400" b="1">
                  <a:solidFill>
                    <a:srgbClr val="FF0000"/>
                  </a:solidFill>
                </a:rPr>
                <a:t>Temporal reasoning</a:t>
              </a:r>
            </a:p>
          </p:txBody>
        </p:sp>
      </p:grpSp>
      <p:pic>
        <p:nvPicPr>
          <p:cNvPr id="14342" name="Picture 15" descr="time-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2100" y="5002213"/>
            <a:ext cx="20447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6" descr="time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25" y="1474788"/>
            <a:ext cx="2047875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7" descr="time-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3325" y="3273425"/>
            <a:ext cx="26638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723900" y="139700"/>
            <a:ext cx="750093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5700"/>
              </a:lnSpc>
            </a:pPr>
            <a:r>
              <a:rPr lang="en-CA" altLang="en-US" sz="2400" b="1">
                <a:solidFill>
                  <a:srgbClr val="323298"/>
                </a:solidFill>
              </a:rPr>
              <a:t>Semantic Web Challenges—</a:t>
            </a:r>
            <a:r>
              <a:rPr lang="en-CA" altLang="en-US" sz="2400" b="1">
                <a:solidFill>
                  <a:srgbClr val="983298"/>
                </a:solidFill>
              </a:rPr>
              <a:t>Approximate reasoning</a:t>
            </a:r>
            <a:endParaRPr lang="en-CA" altLang="en-US" sz="24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474200" y="6883400"/>
            <a:ext cx="153988" cy="3333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90" i="1" dirty="0">
                <a:solidFill>
                  <a:srgbClr val="000000"/>
                </a:solidFill>
                <a:latin typeface="Arial Italic"/>
                <a:cs typeface="Arial Italic"/>
              </a:rPr>
              <a:t>13</a:t>
            </a:r>
          </a:p>
          <a:p>
            <a:pPr fontAlgn="auto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090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grpSp>
        <p:nvGrpSpPr>
          <p:cNvPr id="15365" name="Group 8"/>
          <p:cNvGrpSpPr>
            <a:grpSpLocks/>
          </p:cNvGrpSpPr>
          <p:nvPr/>
        </p:nvGrpSpPr>
        <p:grpSpPr bwMode="auto">
          <a:xfrm>
            <a:off x="738188" y="1330325"/>
            <a:ext cx="5821362" cy="5010150"/>
            <a:chOff x="465" y="792"/>
            <a:chExt cx="3667" cy="3156"/>
          </a:xfrm>
        </p:grpSpPr>
        <p:sp>
          <p:nvSpPr>
            <p:cNvPr id="15372" name="TextBox 5"/>
            <p:cNvSpPr txBox="1">
              <a:spLocks noChangeArrowheads="1"/>
            </p:cNvSpPr>
            <p:nvPr/>
          </p:nvSpPr>
          <p:spPr bwMode="auto">
            <a:xfrm>
              <a:off x="465" y="1473"/>
              <a:ext cx="3667" cy="2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indent="-342900">
                <a:lnSpc>
                  <a:spcPts val="2813"/>
                </a:lnSpc>
                <a:buClr>
                  <a:srgbClr val="0000CC"/>
                </a:buClr>
                <a:buSzPct val="80000"/>
                <a:buFont typeface="Arial" charset="0"/>
                <a:buChar char="►"/>
              </a:pPr>
              <a:r>
                <a:rPr lang="en-CA" altLang="en-US" sz="2400">
                  <a:solidFill>
                    <a:srgbClr val="000000"/>
                  </a:solidFill>
                </a:rPr>
                <a:t>Probabilistic logic (Bayesian, Markovian)</a:t>
              </a:r>
            </a:p>
            <a:p>
              <a:pPr marL="342900" indent="-342900">
                <a:lnSpc>
                  <a:spcPts val="2813"/>
                </a:lnSpc>
                <a:buClr>
                  <a:srgbClr val="0000CC"/>
                </a:buClr>
                <a:buSzPct val="80000"/>
                <a:buFont typeface="Arial" charset="0"/>
                <a:buChar char="►"/>
              </a:pPr>
              <a:endParaRPr lang="en-CA" altLang="en-US" sz="2400">
                <a:solidFill>
                  <a:srgbClr val="000000"/>
                </a:solidFill>
              </a:endParaRPr>
            </a:p>
            <a:p>
              <a:pPr marL="342900" indent="-342900">
                <a:lnSpc>
                  <a:spcPts val="2813"/>
                </a:lnSpc>
                <a:buClr>
                  <a:srgbClr val="0000CC"/>
                </a:buClr>
                <a:buSzPct val="80000"/>
                <a:buFont typeface="Arial" charset="0"/>
                <a:buChar char="►"/>
              </a:pPr>
              <a:endParaRPr lang="en-CA" altLang="en-US" sz="2400">
                <a:solidFill>
                  <a:srgbClr val="000000"/>
                </a:solidFill>
              </a:endParaRPr>
            </a:p>
            <a:p>
              <a:pPr marL="342900" indent="-342900">
                <a:lnSpc>
                  <a:spcPts val="2813"/>
                </a:lnSpc>
                <a:buClr>
                  <a:srgbClr val="0000CC"/>
                </a:buClr>
                <a:buSzPct val="80000"/>
                <a:buFont typeface="Arial" charset="0"/>
                <a:buChar char="►"/>
              </a:pPr>
              <a:endParaRPr lang="en-CA" altLang="en-US" sz="2400">
                <a:solidFill>
                  <a:srgbClr val="000000"/>
                </a:solidFill>
              </a:endParaRPr>
            </a:p>
            <a:p>
              <a:pPr marL="342900" indent="-342900">
                <a:lnSpc>
                  <a:spcPts val="2813"/>
                </a:lnSpc>
                <a:buClr>
                  <a:srgbClr val="0000CC"/>
                </a:buClr>
                <a:buSzPct val="80000"/>
                <a:buFont typeface="Arial" charset="0"/>
                <a:buChar char="►"/>
              </a:pPr>
              <a:endParaRPr lang="en-CA" altLang="en-US" sz="2400">
                <a:solidFill>
                  <a:srgbClr val="000000"/>
                </a:solidFill>
              </a:endParaRPr>
            </a:p>
            <a:p>
              <a:pPr marL="342900" indent="-342900">
                <a:lnSpc>
                  <a:spcPts val="2813"/>
                </a:lnSpc>
                <a:buClr>
                  <a:srgbClr val="0000CC"/>
                </a:buClr>
                <a:buSzPct val="80000"/>
                <a:buFont typeface="Arial" charset="0"/>
                <a:buChar char="►"/>
              </a:pPr>
              <a:r>
                <a:rPr lang="en-CA" altLang="en-US" sz="2400">
                  <a:solidFill>
                    <a:srgbClr val="000000"/>
                  </a:solidFill>
                </a:rPr>
                <a:t>Fuzzy set logic </a:t>
              </a:r>
            </a:p>
            <a:p>
              <a:pPr marL="342900" indent="-342900">
                <a:lnSpc>
                  <a:spcPts val="2813"/>
                </a:lnSpc>
                <a:buClr>
                  <a:srgbClr val="0000CC"/>
                </a:buClr>
                <a:buSzPct val="80000"/>
                <a:buFont typeface="Arial" charset="0"/>
                <a:buChar char="►"/>
              </a:pPr>
              <a:endParaRPr lang="en-CA" altLang="en-US" sz="2400">
                <a:solidFill>
                  <a:srgbClr val="000000"/>
                </a:solidFill>
              </a:endParaRPr>
            </a:p>
            <a:p>
              <a:pPr marL="342900" indent="-342900">
                <a:lnSpc>
                  <a:spcPts val="2813"/>
                </a:lnSpc>
                <a:buClr>
                  <a:srgbClr val="0000CC"/>
                </a:buClr>
                <a:buSzPct val="80000"/>
                <a:buFont typeface="Arial" charset="0"/>
                <a:buChar char="►"/>
              </a:pPr>
              <a:endParaRPr lang="en-CA" altLang="en-US" sz="2400">
                <a:solidFill>
                  <a:srgbClr val="000000"/>
                </a:solidFill>
              </a:endParaRPr>
            </a:p>
            <a:p>
              <a:pPr marL="342900" indent="-342900">
                <a:lnSpc>
                  <a:spcPts val="2813"/>
                </a:lnSpc>
                <a:buClr>
                  <a:srgbClr val="0000CC"/>
                </a:buClr>
                <a:buSzPct val="80000"/>
                <a:buFont typeface="Arial" charset="0"/>
                <a:buChar char="►"/>
              </a:pPr>
              <a:endParaRPr lang="en-CA" altLang="en-US" sz="2400">
                <a:solidFill>
                  <a:srgbClr val="000000"/>
                </a:solidFill>
              </a:endParaRPr>
            </a:p>
            <a:p>
              <a:pPr marL="342900" indent="-342900">
                <a:lnSpc>
                  <a:spcPts val="2813"/>
                </a:lnSpc>
                <a:buClr>
                  <a:srgbClr val="0000CC"/>
                </a:buClr>
                <a:buSzPct val="80000"/>
                <a:buFont typeface="Arial" charset="0"/>
                <a:buChar char="►"/>
              </a:pPr>
              <a:endParaRPr lang="en-CA" altLang="en-US" sz="2400">
                <a:solidFill>
                  <a:srgbClr val="000000"/>
                </a:solidFill>
              </a:endParaRPr>
            </a:p>
            <a:p>
              <a:pPr marL="342900" indent="-342900">
                <a:lnSpc>
                  <a:spcPts val="2813"/>
                </a:lnSpc>
                <a:buClr>
                  <a:srgbClr val="0000CC"/>
                </a:buClr>
                <a:buSzPct val="80000"/>
                <a:buFont typeface="Arial" charset="0"/>
                <a:buChar char="►"/>
              </a:pPr>
              <a:r>
                <a:rPr lang="en-CA" altLang="en-US" sz="2400">
                  <a:solidFill>
                    <a:srgbClr val="000000"/>
                  </a:solidFill>
                </a:rPr>
                <a:t>Rough set logic</a:t>
              </a:r>
            </a:p>
          </p:txBody>
        </p:sp>
        <p:sp>
          <p:nvSpPr>
            <p:cNvPr id="15373" name="TextBox 5"/>
            <p:cNvSpPr txBox="1">
              <a:spLocks noChangeArrowheads="1"/>
            </p:cNvSpPr>
            <p:nvPr/>
          </p:nvSpPr>
          <p:spPr bwMode="auto">
            <a:xfrm>
              <a:off x="465" y="792"/>
              <a:ext cx="2144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indent="-342900">
                <a:lnSpc>
                  <a:spcPts val="2813"/>
                </a:lnSpc>
                <a:buClr>
                  <a:srgbClr val="0000CC"/>
                </a:buClr>
                <a:buSzPct val="80000"/>
                <a:buFont typeface="Arial" charset="0"/>
                <a:buNone/>
              </a:pPr>
              <a:r>
                <a:rPr lang="en-CA" altLang="en-US" sz="2400" b="1">
                  <a:solidFill>
                    <a:srgbClr val="FF0000"/>
                  </a:solidFill>
                </a:rPr>
                <a:t>Approximate reasoning</a:t>
              </a:r>
            </a:p>
          </p:txBody>
        </p:sp>
      </p:grpSp>
      <p:pic>
        <p:nvPicPr>
          <p:cNvPr id="15366" name="Picture 12" descr="uncertaint"/>
          <p:cNvPicPr>
            <a:picLocks noChangeAspect="1" noChangeArrowheads="1"/>
          </p:cNvPicPr>
          <p:nvPr/>
        </p:nvPicPr>
        <p:blipFill>
          <a:blip r:embed="rId3" cstate="print"/>
          <a:srcRect l="34804"/>
          <a:stretch>
            <a:fillRect/>
          </a:stretch>
        </p:blipFill>
        <p:spPr bwMode="auto">
          <a:xfrm>
            <a:off x="7362825" y="1401763"/>
            <a:ext cx="1908175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5" descr="fuzzy-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62825" y="3130550"/>
            <a:ext cx="194310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6" descr="dice-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69988" y="2841625"/>
            <a:ext cx="246221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4" descr="fuzzy-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85888" y="4570413"/>
            <a:ext cx="15113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7" descr="rough-data"/>
          <p:cNvPicPr>
            <a:picLocks noChangeAspect="1" noChangeArrowheads="1"/>
          </p:cNvPicPr>
          <p:nvPr/>
        </p:nvPicPr>
        <p:blipFill>
          <a:blip r:embed="rId7" cstate="print"/>
          <a:srcRect l="1805" r="27068"/>
          <a:stretch>
            <a:fillRect/>
          </a:stretch>
        </p:blipFill>
        <p:spPr bwMode="auto">
          <a:xfrm>
            <a:off x="7362825" y="5073650"/>
            <a:ext cx="1944688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8" descr="rough-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38638" y="5218113"/>
            <a:ext cx="178911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723900" y="495300"/>
            <a:ext cx="5383213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2350"/>
              </a:lnSpc>
            </a:pPr>
            <a:r>
              <a:rPr lang="en-CA" altLang="en-US" sz="2400" b="1">
                <a:solidFill>
                  <a:srgbClr val="323298"/>
                </a:solidFill>
              </a:rPr>
              <a:t>Semantic Web Challenges—</a:t>
            </a:r>
            <a:r>
              <a:rPr lang="en-CA" altLang="en-US" sz="2400" b="1">
                <a:solidFill>
                  <a:srgbClr val="983298"/>
                </a:solidFill>
              </a:rPr>
              <a:t>Learning</a:t>
            </a:r>
          </a:p>
          <a:p>
            <a:pPr>
              <a:lnSpc>
                <a:spcPts val="2350"/>
              </a:lnSpc>
            </a:pPr>
            <a:endParaRPr lang="en-CA" altLang="en-US" sz="24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474200" y="6883400"/>
            <a:ext cx="153988" cy="3333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90" i="1" dirty="0">
                <a:solidFill>
                  <a:srgbClr val="000000"/>
                </a:solidFill>
                <a:latin typeface="Arial Italic"/>
                <a:cs typeface="Arial Italic"/>
              </a:rPr>
              <a:t>14</a:t>
            </a:r>
          </a:p>
          <a:p>
            <a:pPr fontAlgn="auto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090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grpSp>
        <p:nvGrpSpPr>
          <p:cNvPr id="16389" name="Group 9"/>
          <p:cNvGrpSpPr>
            <a:grpSpLocks/>
          </p:cNvGrpSpPr>
          <p:nvPr/>
        </p:nvGrpSpPr>
        <p:grpSpPr bwMode="auto">
          <a:xfrm>
            <a:off x="738188" y="1330325"/>
            <a:ext cx="6323012" cy="5010150"/>
            <a:chOff x="465" y="792"/>
            <a:chExt cx="3983" cy="3156"/>
          </a:xfrm>
        </p:grpSpPr>
        <p:sp>
          <p:nvSpPr>
            <p:cNvPr id="16394" name="TextBox 5"/>
            <p:cNvSpPr txBox="1">
              <a:spLocks noChangeArrowheads="1"/>
            </p:cNvSpPr>
            <p:nvPr/>
          </p:nvSpPr>
          <p:spPr bwMode="auto">
            <a:xfrm>
              <a:off x="465" y="1473"/>
              <a:ext cx="1776" cy="2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indent="-342900">
                <a:lnSpc>
                  <a:spcPts val="2813"/>
                </a:lnSpc>
                <a:buClr>
                  <a:srgbClr val="0000CC"/>
                </a:buClr>
                <a:buSzPct val="80000"/>
                <a:buFont typeface="Arial" charset="0"/>
                <a:buChar char="►"/>
              </a:pPr>
              <a:r>
                <a:rPr lang="en-CA" altLang="en-US" sz="2400">
                  <a:solidFill>
                    <a:srgbClr val="000000"/>
                  </a:solidFill>
                </a:rPr>
                <a:t>Structural learning</a:t>
              </a:r>
            </a:p>
            <a:p>
              <a:pPr marL="342900" indent="-342900">
                <a:lnSpc>
                  <a:spcPts val="2813"/>
                </a:lnSpc>
                <a:buClr>
                  <a:srgbClr val="0000CC"/>
                </a:buClr>
                <a:buSzPct val="80000"/>
                <a:buFont typeface="Arial" charset="0"/>
                <a:buChar char="►"/>
              </a:pPr>
              <a:endParaRPr lang="en-CA" altLang="en-US" sz="2400">
                <a:solidFill>
                  <a:srgbClr val="000000"/>
                </a:solidFill>
              </a:endParaRPr>
            </a:p>
            <a:p>
              <a:pPr marL="342900" indent="-342900">
                <a:lnSpc>
                  <a:spcPts val="2813"/>
                </a:lnSpc>
                <a:buClr>
                  <a:srgbClr val="0000CC"/>
                </a:buClr>
                <a:buSzPct val="80000"/>
                <a:buFont typeface="Arial" charset="0"/>
                <a:buChar char="►"/>
              </a:pPr>
              <a:endParaRPr lang="en-CA" altLang="en-US" sz="2400">
                <a:solidFill>
                  <a:srgbClr val="000000"/>
                </a:solidFill>
              </a:endParaRPr>
            </a:p>
            <a:p>
              <a:pPr marL="342900" indent="-342900">
                <a:lnSpc>
                  <a:spcPts val="2813"/>
                </a:lnSpc>
                <a:buClr>
                  <a:srgbClr val="0000CC"/>
                </a:buClr>
                <a:buSzPct val="80000"/>
                <a:buFont typeface="Arial" charset="0"/>
                <a:buChar char="►"/>
              </a:pPr>
              <a:endParaRPr lang="en-CA" altLang="en-US" sz="2400">
                <a:solidFill>
                  <a:srgbClr val="000000"/>
                </a:solidFill>
              </a:endParaRPr>
            </a:p>
            <a:p>
              <a:pPr marL="342900" indent="-342900">
                <a:lnSpc>
                  <a:spcPts val="2813"/>
                </a:lnSpc>
                <a:buClr>
                  <a:srgbClr val="0000CC"/>
                </a:buClr>
                <a:buSzPct val="80000"/>
                <a:buFont typeface="Arial" charset="0"/>
                <a:buChar char="►"/>
              </a:pPr>
              <a:endParaRPr lang="en-CA" altLang="en-US" sz="2400">
                <a:solidFill>
                  <a:srgbClr val="000000"/>
                </a:solidFill>
              </a:endParaRPr>
            </a:p>
            <a:p>
              <a:pPr marL="342900" indent="-342900">
                <a:lnSpc>
                  <a:spcPts val="2813"/>
                </a:lnSpc>
                <a:buClr>
                  <a:srgbClr val="0000CC"/>
                </a:buClr>
                <a:buSzPct val="80000"/>
                <a:buFont typeface="Arial" charset="0"/>
                <a:buChar char="►"/>
              </a:pPr>
              <a:r>
                <a:rPr lang="en-CA" altLang="en-US" sz="2400">
                  <a:solidFill>
                    <a:srgbClr val="000000"/>
                  </a:solidFill>
                </a:rPr>
                <a:t>Statistical learning</a:t>
              </a:r>
            </a:p>
            <a:p>
              <a:pPr marL="342900" indent="-342900">
                <a:lnSpc>
                  <a:spcPts val="2813"/>
                </a:lnSpc>
                <a:buClr>
                  <a:srgbClr val="0000CC"/>
                </a:buClr>
                <a:buSzPct val="80000"/>
                <a:buFont typeface="Arial" charset="0"/>
                <a:buChar char="►"/>
              </a:pPr>
              <a:endParaRPr lang="en-CA" altLang="en-US" sz="2400">
                <a:solidFill>
                  <a:srgbClr val="000000"/>
                </a:solidFill>
              </a:endParaRPr>
            </a:p>
            <a:p>
              <a:pPr marL="342900" indent="-342900">
                <a:lnSpc>
                  <a:spcPts val="2813"/>
                </a:lnSpc>
                <a:buClr>
                  <a:srgbClr val="0000CC"/>
                </a:buClr>
                <a:buSzPct val="80000"/>
                <a:buFont typeface="Arial" charset="0"/>
                <a:buChar char="►"/>
              </a:pPr>
              <a:endParaRPr lang="en-CA" altLang="en-US" sz="2400">
                <a:solidFill>
                  <a:srgbClr val="000000"/>
                </a:solidFill>
              </a:endParaRPr>
            </a:p>
            <a:p>
              <a:pPr marL="342900" indent="-342900">
                <a:lnSpc>
                  <a:spcPts val="2813"/>
                </a:lnSpc>
                <a:buClr>
                  <a:srgbClr val="0000CC"/>
                </a:buClr>
                <a:buSzPct val="80000"/>
                <a:buFont typeface="Arial" charset="0"/>
                <a:buChar char="►"/>
              </a:pPr>
              <a:endParaRPr lang="en-CA" altLang="en-US" sz="2400">
                <a:solidFill>
                  <a:srgbClr val="000000"/>
                </a:solidFill>
              </a:endParaRPr>
            </a:p>
            <a:p>
              <a:pPr marL="342900" indent="-342900">
                <a:lnSpc>
                  <a:spcPts val="2813"/>
                </a:lnSpc>
                <a:buClr>
                  <a:srgbClr val="0000CC"/>
                </a:buClr>
                <a:buSzPct val="80000"/>
                <a:buFont typeface="Arial" charset="0"/>
                <a:buChar char="►"/>
              </a:pPr>
              <a:endParaRPr lang="en-CA" altLang="en-US" sz="2400">
                <a:solidFill>
                  <a:srgbClr val="000000"/>
                </a:solidFill>
              </a:endParaRPr>
            </a:p>
            <a:p>
              <a:pPr marL="342900" indent="-342900">
                <a:lnSpc>
                  <a:spcPts val="2813"/>
                </a:lnSpc>
                <a:buClr>
                  <a:srgbClr val="0000CC"/>
                </a:buClr>
                <a:buSzPct val="80000"/>
                <a:buFont typeface="Arial" charset="0"/>
                <a:buChar char="►"/>
              </a:pPr>
              <a:r>
                <a:rPr lang="en-CA" altLang="en-US" sz="2400">
                  <a:solidFill>
                    <a:srgbClr val="000000"/>
                  </a:solidFill>
                </a:rPr>
                <a:t>Combinations</a:t>
              </a:r>
            </a:p>
          </p:txBody>
        </p:sp>
        <p:sp>
          <p:nvSpPr>
            <p:cNvPr id="16395" name="TextBox 5"/>
            <p:cNvSpPr txBox="1">
              <a:spLocks noChangeArrowheads="1"/>
            </p:cNvSpPr>
            <p:nvPr/>
          </p:nvSpPr>
          <p:spPr bwMode="auto">
            <a:xfrm>
              <a:off x="465" y="792"/>
              <a:ext cx="3983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indent="-342900">
                <a:lnSpc>
                  <a:spcPts val="2813"/>
                </a:lnSpc>
                <a:buClr>
                  <a:srgbClr val="0000CC"/>
                </a:buClr>
                <a:buSzPct val="80000"/>
                <a:buFont typeface="Arial" charset="0"/>
                <a:buNone/>
              </a:pPr>
              <a:r>
                <a:rPr lang="en-CA" altLang="en-US" sz="2400" b="1">
                  <a:solidFill>
                    <a:srgbClr val="FF0000"/>
                  </a:solidFill>
                </a:rPr>
                <a:t>Learning</a:t>
              </a:r>
              <a:r>
                <a:rPr lang="en-CA" altLang="en-US" sz="2400">
                  <a:solidFill>
                    <a:srgbClr val="000000"/>
                  </a:solidFill>
                </a:rPr>
                <a:t>—Abductive and inductive reasoning</a:t>
              </a:r>
              <a:r>
                <a:rPr lang="en-CA" altLang="en-US" sz="2400"/>
                <a:t> </a:t>
              </a:r>
              <a:endParaRPr lang="en-CA" altLang="en-US" sz="2400" b="1">
                <a:solidFill>
                  <a:srgbClr val="FF0000"/>
                </a:solidFill>
              </a:endParaRPr>
            </a:p>
          </p:txBody>
        </p:sp>
      </p:grpSp>
      <p:pic>
        <p:nvPicPr>
          <p:cNvPr id="16390" name="Picture 12" descr="learning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2225" y="1331913"/>
            <a:ext cx="24257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4" descr="learning-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62375" y="1785938"/>
            <a:ext cx="3671888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5" descr="learning-gaussian"/>
          <p:cNvPicPr>
            <a:picLocks noChangeAspect="1" noChangeArrowheads="1"/>
          </p:cNvPicPr>
          <p:nvPr/>
        </p:nvPicPr>
        <p:blipFill>
          <a:blip r:embed="rId5" cstate="print"/>
          <a:srcRect t="1900" r="8925"/>
          <a:stretch>
            <a:fillRect/>
          </a:stretch>
        </p:blipFill>
        <p:spPr bwMode="auto">
          <a:xfrm>
            <a:off x="5202238" y="3513138"/>
            <a:ext cx="2987675" cy="228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7" descr="C:\cygwin\home\hak\ANR\CEDAR\latex\slides\INTIS2013\presentation\images\statistical-learnin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59138" y="5934075"/>
            <a:ext cx="5111750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19" descr="link"/>
          <p:cNvPicPr>
            <a:picLocks noChangeAspect="1" noChangeArrowheads="1"/>
          </p:cNvPicPr>
          <p:nvPr/>
        </p:nvPicPr>
        <p:blipFill>
          <a:blip r:embed="rId3" cstate="print"/>
          <a:srcRect b="22536"/>
          <a:stretch>
            <a:fillRect/>
          </a:stretch>
        </p:blipFill>
        <p:spPr bwMode="auto">
          <a:xfrm rot="-1311473">
            <a:off x="1243013" y="2554288"/>
            <a:ext cx="3065462" cy="19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2"/>
          <p:cNvSpPr txBox="1">
            <a:spLocks noChangeArrowheads="1"/>
          </p:cNvSpPr>
          <p:nvPr/>
        </p:nvSpPr>
        <p:spPr bwMode="auto">
          <a:xfrm>
            <a:off x="723900" y="139700"/>
            <a:ext cx="582453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5700"/>
              </a:lnSpc>
            </a:pPr>
            <a:r>
              <a:rPr lang="en-CA" altLang="en-US" sz="2400" b="1">
                <a:solidFill>
                  <a:srgbClr val="323298"/>
                </a:solidFill>
              </a:rPr>
              <a:t>Semantic Web Challenges—</a:t>
            </a:r>
            <a:r>
              <a:rPr lang="en-CA" altLang="en-US" sz="2400" b="1">
                <a:solidFill>
                  <a:srgbClr val="983298"/>
                </a:solidFill>
              </a:rPr>
              <a:t>Linked Data</a:t>
            </a:r>
            <a:endParaRPr lang="en-CA" altLang="en-US" sz="2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474200" y="6883400"/>
            <a:ext cx="153988" cy="3333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90" i="1" dirty="0">
                <a:solidFill>
                  <a:srgbClr val="000000"/>
                </a:solidFill>
                <a:latin typeface="Arial Italic"/>
                <a:cs typeface="Arial Italic"/>
              </a:rPr>
              <a:t>15</a:t>
            </a:r>
          </a:p>
          <a:p>
            <a:pPr fontAlgn="auto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090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grpSp>
        <p:nvGrpSpPr>
          <p:cNvPr id="17414" name="Group 10"/>
          <p:cNvGrpSpPr>
            <a:grpSpLocks/>
          </p:cNvGrpSpPr>
          <p:nvPr/>
        </p:nvGrpSpPr>
        <p:grpSpPr bwMode="auto">
          <a:xfrm>
            <a:off x="738188" y="1330325"/>
            <a:ext cx="4278312" cy="5010150"/>
            <a:chOff x="465" y="792"/>
            <a:chExt cx="2695" cy="3156"/>
          </a:xfrm>
        </p:grpSpPr>
        <p:sp>
          <p:nvSpPr>
            <p:cNvPr id="17419" name="TextBox 5"/>
            <p:cNvSpPr txBox="1">
              <a:spLocks noChangeArrowheads="1"/>
            </p:cNvSpPr>
            <p:nvPr/>
          </p:nvSpPr>
          <p:spPr bwMode="auto">
            <a:xfrm>
              <a:off x="465" y="1473"/>
              <a:ext cx="2695" cy="2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indent="-342900">
                <a:lnSpc>
                  <a:spcPts val="2813"/>
                </a:lnSpc>
                <a:buClr>
                  <a:srgbClr val="0000CC"/>
                </a:buClr>
                <a:buSzPct val="80000"/>
                <a:buFont typeface="Arial" charset="0"/>
                <a:buChar char="►"/>
              </a:pPr>
              <a:r>
                <a:rPr lang="en-CA" altLang="en-US" sz="2400">
                  <a:solidFill>
                    <a:srgbClr val="000000"/>
                  </a:solidFill>
                </a:rPr>
                <a:t>interconnection management</a:t>
              </a:r>
            </a:p>
            <a:p>
              <a:pPr marL="342900" indent="-342900">
                <a:lnSpc>
                  <a:spcPts val="2813"/>
                </a:lnSpc>
                <a:buClr>
                  <a:srgbClr val="0000CC"/>
                </a:buClr>
                <a:buSzPct val="80000"/>
                <a:buFont typeface="Arial" charset="0"/>
                <a:buChar char="►"/>
              </a:pPr>
              <a:endParaRPr lang="en-CA" altLang="en-US" sz="2400">
                <a:solidFill>
                  <a:srgbClr val="000000"/>
                </a:solidFill>
              </a:endParaRPr>
            </a:p>
            <a:p>
              <a:pPr marL="342900" indent="-342900">
                <a:lnSpc>
                  <a:spcPts val="2813"/>
                </a:lnSpc>
                <a:buClr>
                  <a:srgbClr val="0000CC"/>
                </a:buClr>
                <a:buSzPct val="80000"/>
                <a:buFont typeface="Arial" charset="0"/>
                <a:buChar char="►"/>
              </a:pPr>
              <a:endParaRPr lang="en-CA" altLang="en-US" sz="2400">
                <a:solidFill>
                  <a:srgbClr val="000000"/>
                </a:solidFill>
              </a:endParaRPr>
            </a:p>
            <a:p>
              <a:pPr marL="342900" indent="-342900">
                <a:lnSpc>
                  <a:spcPts val="2813"/>
                </a:lnSpc>
                <a:buClr>
                  <a:srgbClr val="0000CC"/>
                </a:buClr>
                <a:buSzPct val="80000"/>
                <a:buFont typeface="Arial" charset="0"/>
                <a:buChar char="►"/>
              </a:pPr>
              <a:endParaRPr lang="en-CA" altLang="en-US" sz="2400">
                <a:solidFill>
                  <a:srgbClr val="000000"/>
                </a:solidFill>
              </a:endParaRPr>
            </a:p>
            <a:p>
              <a:pPr marL="342900" indent="-342900">
                <a:lnSpc>
                  <a:spcPts val="2813"/>
                </a:lnSpc>
                <a:buClr>
                  <a:srgbClr val="0000CC"/>
                </a:buClr>
                <a:buSzPct val="80000"/>
                <a:buFont typeface="Arial" charset="0"/>
                <a:buChar char="►"/>
              </a:pPr>
              <a:endParaRPr lang="en-CA" altLang="en-US" sz="2400">
                <a:solidFill>
                  <a:srgbClr val="000000"/>
                </a:solidFill>
              </a:endParaRPr>
            </a:p>
            <a:p>
              <a:pPr marL="342900" indent="-342900">
                <a:lnSpc>
                  <a:spcPts val="2813"/>
                </a:lnSpc>
                <a:buClr>
                  <a:srgbClr val="0000CC"/>
                </a:buClr>
                <a:buSzPct val="80000"/>
                <a:buFont typeface="Arial" charset="0"/>
                <a:buChar char="►"/>
              </a:pPr>
              <a:r>
                <a:rPr lang="en-CA" altLang="en-US" sz="2400">
                  <a:solidFill>
                    <a:srgbClr val="000000"/>
                  </a:solidFill>
                </a:rPr>
                <a:t>“Blinked Data”</a:t>
              </a:r>
            </a:p>
            <a:p>
              <a:pPr marL="342900" indent="-342900">
                <a:lnSpc>
                  <a:spcPts val="2813"/>
                </a:lnSpc>
                <a:buClr>
                  <a:srgbClr val="0000CC"/>
                </a:buClr>
                <a:buSzPct val="80000"/>
                <a:buFont typeface="Arial" charset="0"/>
                <a:buChar char="►"/>
              </a:pPr>
              <a:endParaRPr lang="en-CA" altLang="en-US" sz="2400">
                <a:solidFill>
                  <a:srgbClr val="000000"/>
                </a:solidFill>
              </a:endParaRPr>
            </a:p>
            <a:p>
              <a:pPr marL="342900" indent="-342900">
                <a:lnSpc>
                  <a:spcPts val="2813"/>
                </a:lnSpc>
                <a:buClr>
                  <a:srgbClr val="0000CC"/>
                </a:buClr>
                <a:buSzPct val="80000"/>
                <a:buFont typeface="Arial" charset="0"/>
                <a:buChar char="►"/>
              </a:pPr>
              <a:endParaRPr lang="en-CA" altLang="en-US" sz="2400">
                <a:solidFill>
                  <a:srgbClr val="000000"/>
                </a:solidFill>
              </a:endParaRPr>
            </a:p>
            <a:p>
              <a:pPr marL="342900" indent="-342900">
                <a:lnSpc>
                  <a:spcPts val="2813"/>
                </a:lnSpc>
                <a:buClr>
                  <a:srgbClr val="0000CC"/>
                </a:buClr>
                <a:buSzPct val="80000"/>
                <a:buFont typeface="Arial" charset="0"/>
                <a:buChar char="►"/>
              </a:pPr>
              <a:endParaRPr lang="en-CA" altLang="en-US" sz="2400">
                <a:solidFill>
                  <a:srgbClr val="000000"/>
                </a:solidFill>
              </a:endParaRPr>
            </a:p>
            <a:p>
              <a:pPr marL="342900" indent="-342900">
                <a:lnSpc>
                  <a:spcPts val="2813"/>
                </a:lnSpc>
                <a:buClr>
                  <a:srgbClr val="0000CC"/>
                </a:buClr>
                <a:buSzPct val="80000"/>
                <a:buFont typeface="Arial" charset="0"/>
                <a:buChar char="►"/>
              </a:pPr>
              <a:endParaRPr lang="en-CA" altLang="en-US" sz="2400">
                <a:solidFill>
                  <a:srgbClr val="000000"/>
                </a:solidFill>
              </a:endParaRPr>
            </a:p>
            <a:p>
              <a:pPr marL="342900" indent="-342900">
                <a:lnSpc>
                  <a:spcPts val="2813"/>
                </a:lnSpc>
                <a:buClr>
                  <a:srgbClr val="0000CC"/>
                </a:buClr>
                <a:buSzPct val="80000"/>
                <a:buFont typeface="Arial" charset="0"/>
                <a:buChar char="►"/>
              </a:pPr>
              <a:r>
                <a:rPr lang="en-CA" altLang="en-US" sz="2400">
                  <a:solidFill>
                    <a:srgbClr val="000000"/>
                  </a:solidFill>
                </a:rPr>
                <a:t>Combinations</a:t>
              </a:r>
            </a:p>
          </p:txBody>
        </p:sp>
        <p:sp>
          <p:nvSpPr>
            <p:cNvPr id="17420" name="TextBox 5"/>
            <p:cNvSpPr txBox="1">
              <a:spLocks noChangeArrowheads="1"/>
            </p:cNvSpPr>
            <p:nvPr/>
          </p:nvSpPr>
          <p:spPr bwMode="auto">
            <a:xfrm>
              <a:off x="465" y="792"/>
              <a:ext cx="1066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indent="-342900">
                <a:lnSpc>
                  <a:spcPts val="2813"/>
                </a:lnSpc>
                <a:buClr>
                  <a:srgbClr val="0000CC"/>
                </a:buClr>
                <a:buSzPct val="80000"/>
                <a:buFont typeface="Arial" charset="0"/>
                <a:buNone/>
              </a:pPr>
              <a:r>
                <a:rPr lang="en-CA" altLang="en-US" sz="2400" b="1">
                  <a:solidFill>
                    <a:srgbClr val="FF0000"/>
                  </a:solidFill>
                </a:rPr>
                <a:t>Linked data</a:t>
              </a:r>
            </a:p>
          </p:txBody>
        </p:sp>
      </p:grpSp>
      <p:pic>
        <p:nvPicPr>
          <p:cNvPr id="17415" name="Picture 14" descr="linked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0663" y="1225550"/>
            <a:ext cx="3097212" cy="219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5" descr="blink-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0075" y="3490913"/>
            <a:ext cx="5259388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8" descr="bigdata-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59138" y="4402138"/>
            <a:ext cx="3024187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20" descr="blinked-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83550" y="4930775"/>
            <a:ext cx="215265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00"/>
            <a:ext cx="10693400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723900" y="139700"/>
            <a:ext cx="715803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5700"/>
              </a:lnSpc>
            </a:pPr>
            <a:r>
              <a:rPr lang="en-CA" altLang="en-US" sz="2400" b="1">
                <a:solidFill>
                  <a:srgbClr val="323298"/>
                </a:solidFill>
              </a:rPr>
              <a:t>Semantic Web Challenges—</a:t>
            </a:r>
            <a:r>
              <a:rPr lang="en-CA" altLang="en-US" sz="2400" b="1">
                <a:solidFill>
                  <a:srgbClr val="983298"/>
                </a:solidFill>
              </a:rPr>
              <a:t>Knowledge evolution</a:t>
            </a:r>
            <a:endParaRPr lang="en-CA" altLang="en-US" sz="24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474200" y="6883400"/>
            <a:ext cx="153988" cy="3333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90" i="1" dirty="0">
                <a:solidFill>
                  <a:srgbClr val="000000"/>
                </a:solidFill>
                <a:latin typeface="Arial Italic"/>
                <a:cs typeface="Arial Italic"/>
              </a:rPr>
              <a:t>16</a:t>
            </a:r>
          </a:p>
          <a:p>
            <a:pPr fontAlgn="auto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090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grpSp>
        <p:nvGrpSpPr>
          <p:cNvPr id="18437" name="Group 8"/>
          <p:cNvGrpSpPr>
            <a:grpSpLocks/>
          </p:cNvGrpSpPr>
          <p:nvPr/>
        </p:nvGrpSpPr>
        <p:grpSpPr bwMode="auto">
          <a:xfrm>
            <a:off x="738188" y="1330325"/>
            <a:ext cx="5026025" cy="5367338"/>
            <a:chOff x="465" y="792"/>
            <a:chExt cx="3166" cy="3381"/>
          </a:xfrm>
        </p:grpSpPr>
        <p:sp>
          <p:nvSpPr>
            <p:cNvPr id="18442" name="TextBox 5"/>
            <p:cNvSpPr txBox="1">
              <a:spLocks noChangeArrowheads="1"/>
            </p:cNvSpPr>
            <p:nvPr/>
          </p:nvSpPr>
          <p:spPr bwMode="auto">
            <a:xfrm>
              <a:off x="465" y="1473"/>
              <a:ext cx="2534" cy="2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indent="-342900">
                <a:lnSpc>
                  <a:spcPts val="2813"/>
                </a:lnSpc>
                <a:buClr>
                  <a:srgbClr val="0000CC"/>
                </a:buClr>
                <a:buSzPct val="80000"/>
                <a:buFont typeface="Arial" charset="0"/>
                <a:buChar char="►"/>
              </a:pPr>
              <a:r>
                <a:rPr lang="en-CA" altLang="en-US" sz="2400">
                  <a:solidFill>
                    <a:srgbClr val="000000"/>
                  </a:solidFill>
                </a:rPr>
                <a:t>Coherence maintenance</a:t>
              </a:r>
            </a:p>
            <a:p>
              <a:pPr marL="342900" indent="-342900">
                <a:lnSpc>
                  <a:spcPts val="2813"/>
                </a:lnSpc>
                <a:buClr>
                  <a:srgbClr val="0000CC"/>
                </a:buClr>
                <a:buSzPct val="80000"/>
                <a:buFont typeface="Arial" charset="0"/>
                <a:buChar char="►"/>
              </a:pPr>
              <a:endParaRPr lang="en-CA" altLang="en-US" sz="2400">
                <a:solidFill>
                  <a:srgbClr val="000000"/>
                </a:solidFill>
              </a:endParaRPr>
            </a:p>
            <a:p>
              <a:pPr marL="342900" indent="-342900">
                <a:lnSpc>
                  <a:spcPts val="2813"/>
                </a:lnSpc>
                <a:buClr>
                  <a:srgbClr val="0000CC"/>
                </a:buClr>
                <a:buSzPct val="80000"/>
                <a:buFont typeface="Arial" charset="0"/>
                <a:buChar char="►"/>
              </a:pPr>
              <a:endParaRPr lang="en-CA" altLang="en-US" sz="2400">
                <a:solidFill>
                  <a:srgbClr val="000000"/>
                </a:solidFill>
              </a:endParaRPr>
            </a:p>
            <a:p>
              <a:pPr marL="342900" indent="-342900">
                <a:lnSpc>
                  <a:spcPts val="2813"/>
                </a:lnSpc>
                <a:buClr>
                  <a:srgbClr val="0000CC"/>
                </a:buClr>
                <a:buSzPct val="80000"/>
                <a:buFont typeface="Arial" charset="0"/>
                <a:buChar char="►"/>
              </a:pPr>
              <a:endParaRPr lang="en-CA" altLang="en-US" sz="2400">
                <a:solidFill>
                  <a:srgbClr val="000000"/>
                </a:solidFill>
              </a:endParaRPr>
            </a:p>
            <a:p>
              <a:pPr marL="342900" indent="-342900">
                <a:lnSpc>
                  <a:spcPts val="2813"/>
                </a:lnSpc>
                <a:buClr>
                  <a:srgbClr val="0000CC"/>
                </a:buClr>
                <a:buSzPct val="80000"/>
                <a:buFont typeface="Arial" charset="0"/>
                <a:buChar char="►"/>
              </a:pPr>
              <a:endParaRPr lang="en-CA" altLang="en-US" sz="2400">
                <a:solidFill>
                  <a:srgbClr val="000000"/>
                </a:solidFill>
              </a:endParaRPr>
            </a:p>
            <a:p>
              <a:pPr marL="342900" indent="-342900">
                <a:lnSpc>
                  <a:spcPts val="2813"/>
                </a:lnSpc>
                <a:buClr>
                  <a:srgbClr val="0000CC"/>
                </a:buClr>
                <a:buSzPct val="80000"/>
                <a:buFont typeface="Arial" charset="0"/>
                <a:buChar char="►"/>
              </a:pPr>
              <a:endParaRPr lang="en-CA" altLang="en-US" sz="2400">
                <a:solidFill>
                  <a:srgbClr val="000000"/>
                </a:solidFill>
              </a:endParaRPr>
            </a:p>
            <a:p>
              <a:pPr marL="342900" indent="-342900">
                <a:lnSpc>
                  <a:spcPts val="2813"/>
                </a:lnSpc>
                <a:buClr>
                  <a:srgbClr val="0000CC"/>
                </a:buClr>
                <a:buSzPct val="80000"/>
                <a:buFont typeface="Arial" charset="0"/>
                <a:buChar char="►"/>
              </a:pPr>
              <a:r>
                <a:rPr lang="en-CA" altLang="en-US" sz="2400">
                  <a:solidFill>
                    <a:srgbClr val="000000"/>
                  </a:solidFill>
                </a:rPr>
                <a:t>Provenance and trustability</a:t>
              </a:r>
            </a:p>
            <a:p>
              <a:pPr marL="342900" indent="-342900">
                <a:lnSpc>
                  <a:spcPts val="2813"/>
                </a:lnSpc>
                <a:buClr>
                  <a:srgbClr val="0000CC"/>
                </a:buClr>
                <a:buSzPct val="80000"/>
                <a:buFont typeface="Arial" charset="0"/>
                <a:buChar char="►"/>
              </a:pPr>
              <a:endParaRPr lang="en-CA" altLang="en-US" sz="2400">
                <a:solidFill>
                  <a:srgbClr val="000000"/>
                </a:solidFill>
              </a:endParaRPr>
            </a:p>
            <a:p>
              <a:pPr marL="342900" indent="-342900">
                <a:lnSpc>
                  <a:spcPts val="2813"/>
                </a:lnSpc>
                <a:buClr>
                  <a:srgbClr val="0000CC"/>
                </a:buClr>
                <a:buSzPct val="80000"/>
                <a:buFont typeface="Arial" charset="0"/>
                <a:buChar char="►"/>
              </a:pPr>
              <a:endParaRPr lang="en-CA" altLang="en-US" sz="2400">
                <a:solidFill>
                  <a:srgbClr val="000000"/>
                </a:solidFill>
              </a:endParaRPr>
            </a:p>
            <a:p>
              <a:pPr marL="342900" indent="-342900">
                <a:lnSpc>
                  <a:spcPts val="2813"/>
                </a:lnSpc>
                <a:buClr>
                  <a:srgbClr val="0000CC"/>
                </a:buClr>
                <a:buSzPct val="80000"/>
                <a:buFont typeface="Arial" charset="0"/>
                <a:buChar char="►"/>
              </a:pPr>
              <a:endParaRPr lang="en-CA" altLang="en-US" sz="2400">
                <a:solidFill>
                  <a:srgbClr val="000000"/>
                </a:solidFill>
              </a:endParaRPr>
            </a:p>
            <a:p>
              <a:pPr marL="342900" indent="-342900">
                <a:lnSpc>
                  <a:spcPts val="2813"/>
                </a:lnSpc>
                <a:buClr>
                  <a:srgbClr val="0000CC"/>
                </a:buClr>
                <a:buSzPct val="80000"/>
                <a:buFont typeface="Arial" charset="0"/>
                <a:buChar char="►"/>
              </a:pPr>
              <a:endParaRPr lang="en-CA" altLang="en-US" sz="2400">
                <a:solidFill>
                  <a:srgbClr val="000000"/>
                </a:solidFill>
              </a:endParaRPr>
            </a:p>
            <a:p>
              <a:pPr marL="342900" indent="-342900">
                <a:lnSpc>
                  <a:spcPts val="2813"/>
                </a:lnSpc>
                <a:buClr>
                  <a:srgbClr val="0000CC"/>
                </a:buClr>
                <a:buSzPct val="80000"/>
                <a:buFont typeface="Arial" charset="0"/>
                <a:buChar char="►"/>
              </a:pPr>
              <a:r>
                <a:rPr lang="en-CA" altLang="en-US" sz="2400">
                  <a:solidFill>
                    <a:srgbClr val="000000"/>
                  </a:solidFill>
                </a:rPr>
                <a:t>Context management</a:t>
              </a:r>
            </a:p>
          </p:txBody>
        </p:sp>
        <p:sp>
          <p:nvSpPr>
            <p:cNvPr id="18443" name="TextBox 5"/>
            <p:cNvSpPr txBox="1">
              <a:spLocks noChangeArrowheads="1"/>
            </p:cNvSpPr>
            <p:nvPr/>
          </p:nvSpPr>
          <p:spPr bwMode="auto">
            <a:xfrm>
              <a:off x="465" y="792"/>
              <a:ext cx="3166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indent="-342900">
                <a:lnSpc>
                  <a:spcPts val="2813"/>
                </a:lnSpc>
                <a:buClr>
                  <a:srgbClr val="0000CC"/>
                </a:buClr>
                <a:buSzPct val="80000"/>
                <a:buFont typeface="Arial" charset="0"/>
                <a:buNone/>
              </a:pPr>
              <a:r>
                <a:rPr lang="en-CA" altLang="en-US" sz="2400" b="1">
                  <a:solidFill>
                    <a:srgbClr val="FF0000"/>
                  </a:solidFill>
                </a:rPr>
                <a:t>Knowledge evolution management</a:t>
              </a:r>
            </a:p>
          </p:txBody>
        </p:sp>
      </p:grpSp>
      <p:pic>
        <p:nvPicPr>
          <p:cNvPr id="18438" name="Picture 13" descr="evoltion-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1525" y="1114425"/>
            <a:ext cx="3906838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14" descr="evolution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17688" y="2752725"/>
            <a:ext cx="1944687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5" descr="brain-maz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9588" y="3130550"/>
            <a:ext cx="201612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6" descr="knowledge-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22738" y="5200650"/>
            <a:ext cx="2736850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7650956" y="1546002"/>
            <a:ext cx="2160240" cy="1512168"/>
          </a:xfrm>
          <a:prstGeom prst="roundRect">
            <a:avLst/>
          </a:prstGeom>
          <a:solidFill>
            <a:srgbClr val="FFFFCC"/>
          </a:solidFill>
          <a:ln w="63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" name="Group 34"/>
          <p:cNvGrpSpPr/>
          <p:nvPr/>
        </p:nvGrpSpPr>
        <p:grpSpPr>
          <a:xfrm>
            <a:off x="810196" y="681906"/>
            <a:ext cx="6336704" cy="2808313"/>
            <a:chOff x="810196" y="681906"/>
            <a:chExt cx="6336704" cy="2808313"/>
          </a:xfrm>
        </p:grpSpPr>
        <p:sp>
          <p:nvSpPr>
            <p:cNvPr id="32" name="Rectangle 31"/>
            <p:cNvSpPr/>
            <p:nvPr/>
          </p:nvSpPr>
          <p:spPr>
            <a:xfrm>
              <a:off x="954212" y="825923"/>
              <a:ext cx="6192688" cy="266429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10196" y="681906"/>
              <a:ext cx="6198590" cy="2640293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1026220" y="1041946"/>
            <a:ext cx="5688632" cy="71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2813"/>
              </a:lnSpc>
            </a:pPr>
            <a:r>
              <a:rPr lang="en-US" sz="2600" b="1" cap="small" dirty="0" smtClean="0">
                <a:solidFill>
                  <a:srgbClr val="CC4C4C"/>
                </a:solidFill>
                <a:latin typeface="Arial" pitchFamily="34" charset="0"/>
                <a:cs typeface="Arial" pitchFamily="34" charset="0"/>
              </a:rPr>
              <a:t>Formalism  for the Semantic Web</a:t>
            </a:r>
          </a:p>
          <a:p>
            <a:pPr algn="ctr">
              <a:lnSpc>
                <a:spcPts val="2813"/>
              </a:lnSpc>
            </a:pPr>
            <a:r>
              <a:rPr lang="en-US" sz="2600" b="1" cap="small" dirty="0" smtClean="0">
                <a:solidFill>
                  <a:srgbClr val="CC4C4C"/>
                </a:solidFill>
              </a:rPr>
              <a:t>Challenges and Potentials</a:t>
            </a:r>
            <a:endParaRPr lang="en-CA" altLang="en-US" sz="2600" b="1" cap="small" dirty="0">
              <a:solidFill>
                <a:srgbClr val="CC4C4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2322364" y="1978050"/>
            <a:ext cx="3096344" cy="35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2813"/>
              </a:lnSpc>
            </a:pPr>
            <a:r>
              <a:rPr lang="en-US" sz="2000" b="1" i="1" dirty="0">
                <a:solidFill>
                  <a:srgbClr val="CC4C4C"/>
                </a:solidFill>
                <a:hlinkClick r:id="rId2"/>
              </a:rPr>
              <a:t>ICWR </a:t>
            </a:r>
            <a:r>
              <a:rPr lang="en-US" sz="2000" b="1" i="1" dirty="0" smtClean="0">
                <a:solidFill>
                  <a:srgbClr val="CC4C4C"/>
                </a:solidFill>
                <a:hlinkClick r:id="rId2"/>
              </a:rPr>
              <a:t>2018</a:t>
            </a:r>
            <a:r>
              <a:rPr lang="en-US" sz="2000" b="1" i="1" dirty="0" smtClean="0">
                <a:solidFill>
                  <a:srgbClr val="CC4C4C"/>
                </a:solidFill>
              </a:rPr>
              <a:t>  </a:t>
            </a:r>
            <a:r>
              <a:rPr lang="en-US" sz="2000" b="1" i="1" dirty="0" smtClean="0"/>
              <a:t>Keynotes</a:t>
            </a:r>
            <a:endParaRPr lang="en-CA" altLang="en-US" sz="2000" i="1" dirty="0">
              <a:latin typeface="Calibri" pitchFamily="34" charset="0"/>
            </a:endParaRPr>
          </a:p>
        </p:txBody>
      </p: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1962324" y="2410098"/>
            <a:ext cx="3479676" cy="68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2813"/>
              </a:lnSpc>
            </a:pPr>
            <a:r>
              <a:rPr lang="en-US" altLang="en-US" b="1" i="1" dirty="0" smtClean="0">
                <a:latin typeface="Calibri" pitchFamily="34" charset="0"/>
              </a:rPr>
              <a:t>Tehran, Iran</a:t>
            </a:r>
          </a:p>
          <a:p>
            <a:pPr algn="ctr">
              <a:lnSpc>
                <a:spcPts val="2813"/>
              </a:lnSpc>
            </a:pPr>
            <a:r>
              <a:rPr lang="en-US" altLang="en-US" b="1" i="1" dirty="0" smtClean="0">
                <a:latin typeface="Calibri" pitchFamily="34" charset="0"/>
              </a:rPr>
              <a:t>April 25-26, 2018</a:t>
            </a:r>
            <a:endParaRPr lang="en-CA" altLang="en-US" i="1" dirty="0">
              <a:latin typeface="Calibri" pitchFamily="34" charset="0"/>
            </a:endParaRPr>
          </a:p>
        </p:txBody>
      </p:sp>
      <p:pic>
        <p:nvPicPr>
          <p:cNvPr id="16" name="Picture 15" descr="icwr-logo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22964" y="1640032"/>
            <a:ext cx="2016224" cy="1316435"/>
          </a:xfrm>
          <a:prstGeom prst="rect">
            <a:avLst/>
          </a:prstGeom>
        </p:spPr>
      </p:pic>
      <p:grpSp>
        <p:nvGrpSpPr>
          <p:cNvPr id="3" name="Group 56"/>
          <p:cNvGrpSpPr/>
          <p:nvPr/>
        </p:nvGrpSpPr>
        <p:grpSpPr>
          <a:xfrm>
            <a:off x="3402484" y="3922266"/>
            <a:ext cx="2808312" cy="1008112"/>
            <a:chOff x="3402484" y="3922266"/>
            <a:chExt cx="2808312" cy="1008112"/>
          </a:xfrm>
        </p:grpSpPr>
        <p:grpSp>
          <p:nvGrpSpPr>
            <p:cNvPr id="4" name="Group 39"/>
            <p:cNvGrpSpPr/>
            <p:nvPr/>
          </p:nvGrpSpPr>
          <p:grpSpPr>
            <a:xfrm>
              <a:off x="3402484" y="3922266"/>
              <a:ext cx="2808312" cy="1008112"/>
              <a:chOff x="3258468" y="3922266"/>
              <a:chExt cx="2664296" cy="864096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3345822" y="3994274"/>
                <a:ext cx="2576942" cy="792088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3258468" y="3922266"/>
                <a:ext cx="2576942" cy="79208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Rounded Rectangle 53"/>
            <p:cNvSpPr/>
            <p:nvPr/>
          </p:nvSpPr>
          <p:spPr>
            <a:xfrm>
              <a:off x="3690516" y="4138290"/>
              <a:ext cx="2160240" cy="432048"/>
            </a:xfrm>
            <a:prstGeom prst="roundRect">
              <a:avLst/>
            </a:prstGeom>
            <a:solidFill>
              <a:srgbClr val="FFFFCC"/>
            </a:solidFill>
            <a:ln>
              <a:solidFill>
                <a:srgbClr val="DCB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  <a:hlinkClick r:id="rId4"/>
                </a:rPr>
                <a:t>Hassan </a:t>
              </a:r>
              <a:r>
                <a:rPr lang="en-CA" altLang="en-US" b="1" dirty="0" smtClean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  <a:hlinkClick r:id="rId4"/>
                </a:rPr>
                <a:t>Aït-Kaci</a:t>
              </a:r>
              <a:endParaRPr lang="en-US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Group 55"/>
          <p:cNvGrpSpPr/>
          <p:nvPr/>
        </p:nvGrpSpPr>
        <p:grpSpPr>
          <a:xfrm>
            <a:off x="4554612" y="5146402"/>
            <a:ext cx="3816424" cy="1152128"/>
            <a:chOff x="4554612" y="5146402"/>
            <a:chExt cx="3816424" cy="1152128"/>
          </a:xfrm>
        </p:grpSpPr>
        <p:grpSp>
          <p:nvGrpSpPr>
            <p:cNvPr id="6" name="Group 43"/>
            <p:cNvGrpSpPr/>
            <p:nvPr/>
          </p:nvGrpSpPr>
          <p:grpSpPr>
            <a:xfrm>
              <a:off x="4554612" y="5146402"/>
              <a:ext cx="3816424" cy="1152128"/>
              <a:chOff x="3258468" y="3922266"/>
              <a:chExt cx="2664296" cy="864096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3345822" y="3994274"/>
                <a:ext cx="2576942" cy="792088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3258468" y="3922266"/>
                <a:ext cx="2576942" cy="79208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Rounded Rectangle 54"/>
            <p:cNvSpPr/>
            <p:nvPr/>
          </p:nvSpPr>
          <p:spPr>
            <a:xfrm>
              <a:off x="4770636" y="5506442"/>
              <a:ext cx="3312368" cy="432048"/>
            </a:xfrm>
            <a:prstGeom prst="roundRect">
              <a:avLst/>
            </a:prstGeom>
            <a:solidFill>
              <a:srgbClr val="FFFFCC"/>
            </a:solidFill>
            <a:ln>
              <a:solidFill>
                <a:srgbClr val="DCB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altLang="en-US" sz="2000" b="1" dirty="0" smtClean="0">
                  <a:solidFill>
                    <a:srgbClr val="CC4C4C"/>
                  </a:solidFill>
                  <a:cs typeface="Times New Roman" pitchFamily="18" charset="0"/>
                  <a:hlinkClick r:id="rId5"/>
                </a:rPr>
                <a:t>HAK Language Technologies</a:t>
              </a:r>
              <a:endParaRPr lang="en-US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8" name="Picture 57" descr="logo-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04458" y="6442546"/>
            <a:ext cx="886658" cy="721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5263"/>
            <a:ext cx="10693400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723900" y="511175"/>
            <a:ext cx="51689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2350"/>
              </a:lnSpc>
            </a:pPr>
            <a:r>
              <a:rPr lang="en-CA" altLang="en-US" sz="2400" b="1">
                <a:solidFill>
                  <a:srgbClr val="323298"/>
                </a:solidFill>
              </a:rPr>
              <a:t>Semantic Web = World-Wide Brain?</a:t>
            </a:r>
          </a:p>
          <a:p>
            <a:pPr>
              <a:lnSpc>
                <a:spcPts val="2350"/>
              </a:lnSpc>
            </a:pPr>
            <a:endParaRPr lang="en-CA" altLang="en-US" sz="2400">
              <a:solidFill>
                <a:srgbClr val="000000"/>
              </a:solidFill>
            </a:endParaRPr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723900" y="1158875"/>
            <a:ext cx="73596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3000"/>
              </a:lnSpc>
            </a:pPr>
            <a:r>
              <a:rPr lang="en-CA" altLang="en-US" sz="2400">
                <a:solidFill>
                  <a:srgbClr val="000000"/>
                </a:solidFill>
                <a:cs typeface="Times New Roman" pitchFamily="18" charset="0"/>
              </a:rPr>
              <a:t>The essential argument is that it is expected that</a:t>
            </a:r>
            <a:r>
              <a:rPr lang="en-CA" altLang="en-US" sz="2400" b="1">
                <a:solidFill>
                  <a:srgbClr val="FF0000"/>
                </a:solidFill>
              </a:rPr>
              <a:t> standardized knowledge</a:t>
            </a:r>
            <a:r>
              <a:rPr lang="en-CA" altLang="en-US" sz="2400">
                <a:solidFill>
                  <a:srgbClr val="000000"/>
                </a:solidFill>
                <a:cs typeface="Times New Roman" pitchFamily="18" charset="0"/>
              </a:rPr>
              <a:t> can somehow</a:t>
            </a:r>
            <a:r>
              <a:rPr lang="en-CA" altLang="en-US" sz="2400" b="1">
                <a:solidFill>
                  <a:srgbClr val="FF0000"/>
                </a:solidFill>
              </a:rPr>
              <a:t> arise</a:t>
            </a:r>
            <a:r>
              <a:rPr lang="en-CA" altLang="en-US" sz="2400">
                <a:solidFill>
                  <a:srgbClr val="000000"/>
                </a:solidFill>
                <a:cs typeface="Times New Roman" pitchFamily="18" charset="0"/>
              </a:rPr>
              <a:t> and be</a:t>
            </a:r>
            <a:r>
              <a:rPr lang="en-CA" altLang="en-US" sz="2400" b="1">
                <a:solidFill>
                  <a:srgbClr val="FF0000"/>
                </a:solidFill>
              </a:rPr>
              <a:t> used</a:t>
            </a:r>
            <a:r>
              <a:rPr lang="en-CA" altLang="en-US" sz="2400">
                <a:solidFill>
                  <a:srgbClr val="000000"/>
                </a:solidFill>
                <a:cs typeface="Times New Roman" pitchFamily="18" charset="0"/>
              </a:rPr>
              <a:t> in the form of</a:t>
            </a:r>
            <a:r>
              <a:rPr lang="en-CA" altLang="en-US" sz="2400" b="1">
                <a:solidFill>
                  <a:srgbClr val="FF0000"/>
                </a:solidFill>
              </a:rPr>
              <a:t> ontologies</a:t>
            </a:r>
            <a:r>
              <a:rPr lang="en-CA" altLang="en-US" sz="2400">
                <a:solidFill>
                  <a:srgbClr val="000000"/>
                </a:solidFill>
                <a:cs typeface="Times New Roman" pitchFamily="18" charset="0"/>
              </a:rPr>
              <a:t> from</a:t>
            </a:r>
            <a:r>
              <a:rPr lang="en-CA" altLang="en-US" sz="2400" b="1">
                <a:solidFill>
                  <a:srgbClr val="CC4C4C"/>
                </a:solidFill>
              </a:rPr>
              <a:t> massively interconnected information</a:t>
            </a:r>
            <a:r>
              <a:rPr lang="en-CA" altLang="en-US" sz="240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  <a:p>
            <a:pPr>
              <a:lnSpc>
                <a:spcPts val="3000"/>
              </a:lnSpc>
            </a:pPr>
            <a:endParaRPr lang="en-CA" altLang="en-US" sz="2400">
              <a:solidFill>
                <a:srgbClr val="000000"/>
              </a:solidFill>
            </a:endParaRPr>
          </a:p>
        </p:txBody>
      </p:sp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723900" y="2932113"/>
            <a:ext cx="6910388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2813"/>
              </a:lnSpc>
            </a:pPr>
            <a:r>
              <a:rPr lang="en-CA" altLang="en-US" sz="2400">
                <a:solidFill>
                  <a:srgbClr val="000000"/>
                </a:solidFill>
                <a:cs typeface="Times New Roman" pitchFamily="18" charset="0"/>
              </a:rPr>
              <a:t>Such is the potential for</a:t>
            </a:r>
            <a:r>
              <a:rPr lang="en-CA" altLang="en-US" sz="2400" b="1">
                <a:solidFill>
                  <a:srgbClr val="009800"/>
                </a:solidFill>
              </a:rPr>
              <a:t> Linked Data</a:t>
            </a:r>
            <a:r>
              <a:rPr lang="en-CA" altLang="en-US" sz="2400">
                <a:solidFill>
                  <a:srgbClr val="000000"/>
                </a:solidFill>
                <a:cs typeface="Times New Roman" pitchFamily="18" charset="0"/>
              </a:rPr>
              <a:t>, for example.</a:t>
            </a:r>
          </a:p>
          <a:p>
            <a:pPr>
              <a:lnSpc>
                <a:spcPts val="2813"/>
              </a:lnSpc>
            </a:pPr>
            <a:endParaRPr lang="en-CA" altLang="en-US" sz="2400">
              <a:solidFill>
                <a:srgbClr val="000000"/>
              </a:solidFill>
            </a:endParaRPr>
          </a:p>
        </p:txBody>
      </p:sp>
      <p:sp>
        <p:nvSpPr>
          <p:cNvPr id="23558" name="TextBox 5"/>
          <p:cNvSpPr txBox="1">
            <a:spLocks noChangeArrowheads="1"/>
          </p:cNvSpPr>
          <p:nvPr/>
        </p:nvSpPr>
        <p:spPr bwMode="auto">
          <a:xfrm>
            <a:off x="723900" y="3540125"/>
            <a:ext cx="73596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3000"/>
              </a:lnSpc>
            </a:pPr>
            <a:r>
              <a:rPr lang="en-CA" altLang="en-US" sz="2400">
                <a:solidFill>
                  <a:srgbClr val="000000"/>
                </a:solidFill>
                <a:cs typeface="Times New Roman" pitchFamily="18" charset="0"/>
              </a:rPr>
              <a:t>Even if such a hope could be achieved, yet another</a:t>
            </a:r>
            <a:r>
              <a:rPr lang="en-CA" altLang="en-US" sz="2400" b="1">
                <a:solidFill>
                  <a:srgbClr val="FF0000"/>
                </a:solidFill>
              </a:rPr>
              <a:t> challenge</a:t>
            </a:r>
            <a:r>
              <a:rPr lang="en-CA" altLang="en-US" sz="2400">
                <a:solidFill>
                  <a:srgbClr val="000000"/>
                </a:solidFill>
                <a:cs typeface="Times New Roman" pitchFamily="18" charset="0"/>
              </a:rPr>
              <a:t> for such</a:t>
            </a:r>
            <a:r>
              <a:rPr lang="en-CA" altLang="en-US" sz="2400" b="1">
                <a:solidFill>
                  <a:srgbClr val="0000FF"/>
                </a:solidFill>
              </a:rPr>
              <a:t> knowledge</a:t>
            </a:r>
            <a:r>
              <a:rPr lang="en-CA" altLang="en-US" sz="2400">
                <a:solidFill>
                  <a:srgbClr val="000000"/>
                </a:solidFill>
                <a:cs typeface="Times New Roman" pitchFamily="18" charset="0"/>
              </a:rPr>
              <a:t>, however it may be represented,</a:t>
            </a:r>
            <a:r>
              <a:rPr lang="en-CA" altLang="en-US" sz="2400">
                <a:solidFill>
                  <a:srgbClr val="000000"/>
                </a:solidFill>
              </a:rPr>
              <a:t> </a:t>
            </a:r>
            <a:r>
              <a:rPr lang="en-CA" altLang="en-US" sz="2400">
                <a:solidFill>
                  <a:srgbClr val="000000"/>
                </a:solidFill>
                <a:cs typeface="Times New Roman" pitchFamily="18" charset="0"/>
              </a:rPr>
              <a:t>is to</a:t>
            </a:r>
            <a:r>
              <a:rPr lang="en-CA" altLang="en-US" sz="2400">
                <a:solidFill>
                  <a:srgbClr val="0000FF"/>
                </a:solidFill>
                <a:cs typeface="Times New Roman" pitchFamily="18" charset="0"/>
              </a:rPr>
              <a:t> be effectively</a:t>
            </a:r>
            <a:r>
              <a:rPr lang="en-CA" altLang="en-US" sz="2400">
                <a:solidFill>
                  <a:srgbClr val="000000"/>
                </a:solidFill>
                <a:cs typeface="Times New Roman" pitchFamily="18" charset="0"/>
              </a:rPr>
              <a:t>, let alone</a:t>
            </a:r>
            <a:r>
              <a:rPr lang="en-CA" altLang="en-US" sz="2400" b="1">
                <a:solidFill>
                  <a:srgbClr val="0000FF"/>
                </a:solidFill>
              </a:rPr>
              <a:t> efficiently</a:t>
            </a:r>
            <a:r>
              <a:rPr lang="en-CA" altLang="en-US" sz="2400">
                <a:solidFill>
                  <a:srgbClr val="0000FF"/>
                </a:solidFill>
                <a:cs typeface="Times New Roman" pitchFamily="18" charset="0"/>
              </a:rPr>
              <a:t>, processed to provide intelligence</a:t>
            </a:r>
            <a:r>
              <a:rPr lang="en-CA" altLang="en-US" sz="240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  <a:p>
            <a:pPr>
              <a:lnSpc>
                <a:spcPts val="3000"/>
              </a:lnSpc>
            </a:pPr>
            <a:endParaRPr lang="en-CA" altLang="en-US" sz="2400">
              <a:solidFill>
                <a:srgbClr val="000000"/>
              </a:solidFill>
            </a:endParaRPr>
          </a:p>
        </p:txBody>
      </p:sp>
      <p:sp>
        <p:nvSpPr>
          <p:cNvPr id="23559" name="TextBox 6"/>
          <p:cNvSpPr txBox="1">
            <a:spLocks noChangeArrowheads="1"/>
          </p:cNvSpPr>
          <p:nvPr/>
        </p:nvSpPr>
        <p:spPr bwMode="auto">
          <a:xfrm>
            <a:off x="723900" y="5362575"/>
            <a:ext cx="75025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3000"/>
              </a:lnSpc>
            </a:pPr>
            <a:r>
              <a:rPr lang="en-CA" altLang="en-US" sz="2400">
                <a:solidFill>
                  <a:srgbClr val="000000"/>
                </a:solidFill>
                <a:cs typeface="Times New Roman" pitchFamily="18" charset="0"/>
              </a:rPr>
              <a:t>The key is that,</a:t>
            </a:r>
            <a:r>
              <a:rPr lang="en-CA" altLang="en-US" sz="2400" b="1">
                <a:solidFill>
                  <a:srgbClr val="FF0000"/>
                </a:solidFill>
              </a:rPr>
              <a:t> whatever the standards may be</a:t>
            </a:r>
            <a:r>
              <a:rPr lang="en-CA" altLang="en-US" sz="2400">
                <a:solidFill>
                  <a:srgbClr val="000000"/>
                </a:solidFill>
                <a:cs typeface="Times New Roman" pitchFamily="18" charset="0"/>
              </a:rPr>
              <a:t>, one cannot escape the need for</a:t>
            </a:r>
            <a:r>
              <a:rPr lang="en-CA" altLang="en-US" sz="2400" b="1">
                <a:solidFill>
                  <a:srgbClr val="0000FF"/>
                </a:solidFill>
              </a:rPr>
              <a:t> formal encoding</a:t>
            </a:r>
            <a:r>
              <a:rPr lang="en-CA" altLang="en-US" sz="2400">
                <a:solidFill>
                  <a:srgbClr val="000000"/>
                </a:solidFill>
                <a:cs typeface="Times New Roman" pitchFamily="18" charset="0"/>
              </a:rPr>
              <a:t> of such knowledge to lend itself to</a:t>
            </a:r>
            <a:r>
              <a:rPr lang="en-CA" altLang="en-US" sz="2400" b="1">
                <a:solidFill>
                  <a:srgbClr val="009800"/>
                </a:solidFill>
              </a:rPr>
              <a:t> inference of implicit networked knowledge</a:t>
            </a:r>
            <a:r>
              <a:rPr lang="en-CA" altLang="en-US" sz="2400">
                <a:solidFill>
                  <a:srgbClr val="000000"/>
                </a:solidFill>
                <a:cs typeface="Times New Roman" pitchFamily="18" charset="0"/>
              </a:rPr>
              <a:t>,</a:t>
            </a:r>
            <a:r>
              <a:rPr lang="en-CA" altLang="en-US" sz="2400">
                <a:solidFill>
                  <a:srgbClr val="000000"/>
                </a:solidFill>
              </a:rPr>
              <a:t> beyond the classical </a:t>
            </a:r>
            <a:r>
              <a:rPr lang="en-CA" altLang="en-US" sz="2400" b="1">
                <a:solidFill>
                  <a:srgbClr val="FF0000"/>
                </a:solidFill>
              </a:rPr>
              <a:t>processing of explicit silo-ed data</a:t>
            </a:r>
            <a:r>
              <a:rPr lang="en-CA" altLang="en-US" sz="2400">
                <a:solidFill>
                  <a:srgbClr val="000000"/>
                </a:solidFill>
              </a:rPr>
              <a:t>.</a:t>
            </a:r>
            <a:endParaRPr lang="en-CA" altLang="en-US" sz="2400">
              <a:solidFill>
                <a:srgbClr val="000000"/>
              </a:solidFill>
              <a:cs typeface="Times New Roman" pitchFamily="18" charset="0"/>
            </a:endParaRPr>
          </a:p>
          <a:p>
            <a:pPr>
              <a:lnSpc>
                <a:spcPts val="3000"/>
              </a:lnSpc>
            </a:pPr>
            <a:endParaRPr lang="en-CA" altLang="en-US" sz="24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482138" y="7124700"/>
            <a:ext cx="977900" cy="2317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ts val="93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90" i="1" dirty="0">
                <a:solidFill>
                  <a:srgbClr val="000000"/>
                </a:solidFill>
                <a:latin typeface="Arial Italic"/>
                <a:cs typeface="Arial Italic"/>
              </a:rPr>
              <a:t>21</a:t>
            </a:r>
          </a:p>
          <a:p>
            <a:pPr fontAlgn="auto">
              <a:lnSpc>
                <a:spcPts val="93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090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pic>
        <p:nvPicPr>
          <p:cNvPr id="23561" name="Picture 10" descr="wwb"/>
          <p:cNvPicPr>
            <a:picLocks noChangeAspect="1" noChangeArrowheads="1"/>
          </p:cNvPicPr>
          <p:nvPr/>
        </p:nvPicPr>
        <p:blipFill>
          <a:blip r:embed="rId3" cstate="print"/>
          <a:srcRect t="26666" b="6667"/>
          <a:stretch>
            <a:fillRect/>
          </a:stretch>
        </p:blipFill>
        <p:spPr bwMode="auto">
          <a:xfrm>
            <a:off x="8226425" y="1185863"/>
            <a:ext cx="223361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1" descr="brain-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25" y="3273425"/>
            <a:ext cx="2232025" cy="19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12" descr="bigdata-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6425" y="5291138"/>
            <a:ext cx="222567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723900" y="544513"/>
            <a:ext cx="40259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2350"/>
              </a:lnSpc>
            </a:pPr>
            <a:r>
              <a:rPr lang="en-CA" altLang="en-US" sz="2400" b="1">
                <a:solidFill>
                  <a:srgbClr val="323298"/>
                </a:solidFill>
              </a:rPr>
              <a:t>6th Generation Computing?</a:t>
            </a:r>
          </a:p>
          <a:p>
            <a:pPr>
              <a:lnSpc>
                <a:spcPts val="2350"/>
              </a:lnSpc>
            </a:pPr>
            <a:endParaRPr lang="en-CA" altLang="en-US" sz="2400">
              <a:solidFill>
                <a:srgbClr val="000000"/>
              </a:solidFill>
            </a:endParaRPr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749300" y="1136650"/>
            <a:ext cx="67103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3000"/>
              </a:lnSpc>
            </a:pPr>
            <a:r>
              <a:rPr lang="en-CA" altLang="en-US" sz="2400">
                <a:solidFill>
                  <a:srgbClr val="000000"/>
                </a:solidFill>
                <a:cs typeface="Times New Roman" pitchFamily="18" charset="0"/>
              </a:rPr>
              <a:t>Hence, this all smells, tastes, and looks again like a</a:t>
            </a:r>
            <a:r>
              <a:rPr lang="en-CA" altLang="en-US" sz="2400" b="1">
                <a:solidFill>
                  <a:srgbClr val="0000FF"/>
                </a:solidFill>
              </a:rPr>
              <a:t> “been there, done that!”</a:t>
            </a:r>
            <a:r>
              <a:rPr lang="en-CA" altLang="en-US" sz="2400">
                <a:solidFill>
                  <a:srgbClr val="000000"/>
                </a:solidFill>
                <a:cs typeface="Times New Roman" pitchFamily="18" charset="0"/>
              </a:rPr>
              <a:t>; viz., the promises of the</a:t>
            </a:r>
            <a:r>
              <a:rPr lang="en-CA" altLang="en-US" sz="2400" b="1">
                <a:solidFill>
                  <a:srgbClr val="FF0000"/>
                </a:solidFill>
              </a:rPr>
              <a:t> 5th Generation Project</a:t>
            </a:r>
            <a:r>
              <a:rPr lang="en-CA" altLang="en-US" sz="2400">
                <a:solidFill>
                  <a:srgbClr val="000000"/>
                </a:solidFill>
                <a:cs typeface="Times New Roman" pitchFamily="18" charset="0"/>
              </a:rPr>
              <a:t> of the 80’s.</a:t>
            </a:r>
          </a:p>
          <a:p>
            <a:pPr>
              <a:lnSpc>
                <a:spcPts val="3000"/>
              </a:lnSpc>
            </a:pPr>
            <a:endParaRPr lang="en-CA" altLang="en-US" sz="2400">
              <a:solidFill>
                <a:srgbClr val="000000"/>
              </a:solidFill>
            </a:endParaRPr>
          </a:p>
        </p:txBody>
      </p:sp>
      <p:sp>
        <p:nvSpPr>
          <p:cNvPr id="24581" name="TextBox 4"/>
          <p:cNvSpPr txBox="1">
            <a:spLocks noChangeArrowheads="1"/>
          </p:cNvSpPr>
          <p:nvPr/>
        </p:nvSpPr>
        <p:spPr bwMode="auto">
          <a:xfrm>
            <a:off x="746125" y="2338388"/>
            <a:ext cx="73437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3000"/>
              </a:lnSpc>
            </a:pPr>
            <a:r>
              <a:rPr lang="en-CA" altLang="en-US" sz="2400">
                <a:solidFill>
                  <a:srgbClr val="000000"/>
                </a:solidFill>
                <a:cs typeface="Times New Roman" pitchFamily="18" charset="0"/>
              </a:rPr>
              <a:t>In fact, the SW’s objective is</a:t>
            </a:r>
            <a:r>
              <a:rPr lang="en-CA" altLang="en-US" sz="2400" b="1">
                <a:solidFill>
                  <a:srgbClr val="FF0000"/>
                </a:solidFill>
              </a:rPr>
              <a:t> much more challenging today</a:t>
            </a:r>
            <a:r>
              <a:rPr lang="en-CA" altLang="en-US" sz="2400">
                <a:solidFill>
                  <a:srgbClr val="000000"/>
                </a:solidFill>
              </a:rPr>
              <a:t> </a:t>
            </a:r>
            <a:r>
              <a:rPr lang="en-CA" altLang="en-US" sz="2400">
                <a:solidFill>
                  <a:srgbClr val="000000"/>
                </a:solidFill>
                <a:cs typeface="Times New Roman" pitchFamily="18" charset="0"/>
              </a:rPr>
              <a:t>taking into account the</a:t>
            </a:r>
            <a:r>
              <a:rPr lang="en-CA" altLang="en-US" sz="2400" b="1">
                <a:solidFill>
                  <a:srgbClr val="FF0000"/>
                </a:solidFill>
              </a:rPr>
              <a:t> exponential explosion of data</a:t>
            </a:r>
            <a:r>
              <a:rPr lang="en-CA" altLang="en-US" sz="2400">
                <a:solidFill>
                  <a:srgbClr val="000000"/>
                </a:solidFill>
                <a:cs typeface="Times New Roman" pitchFamily="18" charset="0"/>
              </a:rPr>
              <a:t> and the inescapable</a:t>
            </a:r>
            <a:r>
              <a:rPr lang="en-CA" altLang="en-US" sz="2400" b="1">
                <a:solidFill>
                  <a:srgbClr val="0000FF"/>
                </a:solidFill>
              </a:rPr>
              <a:t> need for scalable processing</a:t>
            </a:r>
            <a:r>
              <a:rPr lang="en-CA" altLang="en-US" sz="240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  <a:p>
            <a:pPr>
              <a:lnSpc>
                <a:spcPts val="3000"/>
              </a:lnSpc>
            </a:pPr>
            <a:endParaRPr lang="en-CA" altLang="en-US" sz="2400">
              <a:solidFill>
                <a:srgbClr val="000000"/>
              </a:solidFill>
            </a:endParaRPr>
          </a:p>
        </p:txBody>
      </p:sp>
      <p:sp>
        <p:nvSpPr>
          <p:cNvPr id="24582" name="TextBox 5"/>
          <p:cNvSpPr txBox="1">
            <a:spLocks noChangeArrowheads="1"/>
          </p:cNvSpPr>
          <p:nvPr/>
        </p:nvSpPr>
        <p:spPr bwMode="auto">
          <a:xfrm>
            <a:off x="749300" y="3925888"/>
            <a:ext cx="72866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3000"/>
              </a:lnSpc>
            </a:pPr>
            <a:r>
              <a:rPr lang="en-CA" altLang="en-US" sz="2400">
                <a:solidFill>
                  <a:srgbClr val="000000"/>
                </a:solidFill>
                <a:cs typeface="Times New Roman" pitchFamily="18" charset="0"/>
              </a:rPr>
              <a:t>In addition,</a:t>
            </a:r>
            <a:r>
              <a:rPr lang="en-CA" altLang="en-US" sz="2400" b="1">
                <a:solidFill>
                  <a:srgbClr val="FF0000"/>
                </a:solidFill>
              </a:rPr>
              <a:t> cloud networking</a:t>
            </a:r>
            <a:r>
              <a:rPr lang="en-CA" altLang="en-US" sz="2400">
                <a:solidFill>
                  <a:srgbClr val="000000"/>
                </a:solidFill>
                <a:cs typeface="Times New Roman" pitchFamily="18" charset="0"/>
              </a:rPr>
              <a:t> and the ubiquitous</a:t>
            </a:r>
            <a:r>
              <a:rPr lang="en-CA" altLang="en-US" sz="2400" b="1">
                <a:solidFill>
                  <a:srgbClr val="0000FF"/>
                </a:solidFill>
              </a:rPr>
              <a:t> distribution of information</a:t>
            </a:r>
            <a:r>
              <a:rPr lang="en-CA" altLang="en-US" sz="2400">
                <a:solidFill>
                  <a:srgbClr val="000000"/>
                </a:solidFill>
                <a:cs typeface="Times New Roman" pitchFamily="18" charset="0"/>
              </a:rPr>
              <a:t> has made this task even more daunting.</a:t>
            </a:r>
          </a:p>
          <a:p>
            <a:pPr>
              <a:lnSpc>
                <a:spcPts val="3000"/>
              </a:lnSpc>
            </a:pPr>
            <a:endParaRPr lang="en-CA" altLang="en-US" sz="24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474200" y="6883400"/>
            <a:ext cx="153988" cy="3333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90" i="1" dirty="0">
                <a:solidFill>
                  <a:srgbClr val="000000"/>
                </a:solidFill>
                <a:latin typeface="Arial Italic"/>
                <a:cs typeface="Arial Italic"/>
              </a:rPr>
              <a:t>22</a:t>
            </a:r>
          </a:p>
          <a:p>
            <a:pPr fontAlgn="auto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090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pic>
        <p:nvPicPr>
          <p:cNvPr id="24584" name="Picture 8" descr="reasoning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6425" y="969963"/>
            <a:ext cx="204787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9" descr="Scalability-ONTO-Blo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25" y="5002213"/>
            <a:ext cx="204152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1" descr="data-explos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99450" y="2914650"/>
            <a:ext cx="1976438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12" descr="C:\cygwin\home\hak\ANR\CEDAR\latex\slides\INTIS2013\presentation\images\then_a_miracle_occur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36850" y="4756150"/>
            <a:ext cx="5202238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7"/>
          <p:cNvGrpSpPr>
            <a:grpSpLocks/>
          </p:cNvGrpSpPr>
          <p:nvPr/>
        </p:nvGrpSpPr>
        <p:grpSpPr bwMode="auto">
          <a:xfrm>
            <a:off x="0" y="12700"/>
            <a:ext cx="10693400" cy="7543800"/>
            <a:chOff x="0" y="0"/>
            <a:chExt cx="6736" cy="4752"/>
          </a:xfrm>
        </p:grpSpPr>
        <p:pic>
          <p:nvPicPr>
            <p:cNvPr id="20495" name="Picture 1"/>
            <p:cNvPicPr>
              <a:picLocks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6736" cy="4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96" name="TextBox 2"/>
            <p:cNvSpPr txBox="1">
              <a:spLocks noChangeArrowheads="1"/>
            </p:cNvSpPr>
            <p:nvPr/>
          </p:nvSpPr>
          <p:spPr bwMode="auto">
            <a:xfrm>
              <a:off x="456" y="293"/>
              <a:ext cx="4882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ts val="2813"/>
                </a:lnSpc>
              </a:pPr>
              <a:r>
                <a:rPr lang="en-CA" altLang="en-US" sz="2400" b="1">
                  <a:solidFill>
                    <a:srgbClr val="6600FF"/>
                  </a:solidFill>
                </a:rPr>
                <a:t>C</a:t>
              </a:r>
              <a:r>
                <a:rPr lang="en-CA" altLang="en-US" sz="2400" b="1">
                  <a:solidFill>
                    <a:srgbClr val="0000FF"/>
                  </a:solidFill>
                </a:rPr>
                <a:t>E</a:t>
              </a:r>
              <a:r>
                <a:rPr lang="en-CA" altLang="en-US" sz="2400" b="1">
                  <a:solidFill>
                    <a:srgbClr val="008000"/>
                  </a:solidFill>
                </a:rPr>
                <a:t>D</a:t>
              </a:r>
              <a:r>
                <a:rPr lang="en-CA" altLang="en-US" sz="2400" b="1">
                  <a:solidFill>
                    <a:srgbClr val="FF9900"/>
                  </a:solidFill>
                </a:rPr>
                <a:t>A</a:t>
              </a:r>
              <a:r>
                <a:rPr lang="en-CA" altLang="en-US" sz="2400" b="1">
                  <a:solidFill>
                    <a:srgbClr val="FF0000"/>
                  </a:solidFill>
                </a:rPr>
                <a:t>R</a:t>
              </a:r>
              <a:r>
                <a:rPr lang="en-CA" altLang="en-US" sz="2400" b="1">
                  <a:solidFill>
                    <a:srgbClr val="000000"/>
                  </a:solidFill>
                  <a:cs typeface="Times New Roman" pitchFamily="18" charset="0"/>
                </a:rPr>
                <a:t>—</a:t>
              </a:r>
              <a:r>
                <a:rPr lang="en-CA" altLang="en-US" sz="2400" b="1">
                  <a:solidFill>
                    <a:srgbClr val="6600FF"/>
                  </a:solidFill>
                </a:rPr>
                <a:t>C</a:t>
              </a:r>
              <a:r>
                <a:rPr lang="en-CA" altLang="en-US" sz="2400">
                  <a:solidFill>
                    <a:srgbClr val="000000"/>
                  </a:solidFill>
                </a:rPr>
                <a:t>onstraint </a:t>
              </a:r>
              <a:r>
                <a:rPr lang="en-CA" altLang="en-US" sz="2400" b="1">
                  <a:solidFill>
                    <a:srgbClr val="0000FF"/>
                  </a:solidFill>
                </a:rPr>
                <a:t>E</a:t>
              </a:r>
              <a:r>
                <a:rPr lang="en-CA" altLang="en-US" sz="2400">
                  <a:solidFill>
                    <a:srgbClr val="000000"/>
                  </a:solidFill>
                </a:rPr>
                <a:t>vent-</a:t>
              </a:r>
              <a:r>
                <a:rPr lang="en-CA" altLang="en-US" sz="2400" b="1">
                  <a:solidFill>
                    <a:srgbClr val="008000"/>
                  </a:solidFill>
                </a:rPr>
                <a:t>D</a:t>
              </a:r>
              <a:r>
                <a:rPr lang="en-CA" altLang="en-US" sz="2400">
                  <a:solidFill>
                    <a:srgbClr val="000000"/>
                  </a:solidFill>
                </a:rPr>
                <a:t>riven </a:t>
              </a:r>
              <a:r>
                <a:rPr lang="en-CA" altLang="en-US" sz="2400" b="1">
                  <a:solidFill>
                    <a:srgbClr val="FF9900"/>
                  </a:solidFill>
                </a:rPr>
                <a:t>A</a:t>
              </a:r>
              <a:r>
                <a:rPr lang="en-CA" altLang="en-US" sz="2400">
                  <a:solidFill>
                    <a:srgbClr val="000000"/>
                  </a:solidFill>
                </a:rPr>
                <a:t>utomated </a:t>
              </a:r>
              <a:r>
                <a:rPr lang="en-CA" altLang="en-US" sz="2400" b="1">
                  <a:solidFill>
                    <a:srgbClr val="FF0000"/>
                  </a:solidFill>
                </a:rPr>
                <a:t>R</a:t>
              </a:r>
              <a:r>
                <a:rPr lang="en-CA" altLang="en-US" sz="2400">
                  <a:solidFill>
                    <a:srgbClr val="000000"/>
                  </a:solidFill>
                </a:rPr>
                <a:t>easoning</a:t>
              </a:r>
            </a:p>
          </p:txBody>
        </p:sp>
      </p:grp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5213350"/>
            <a:ext cx="3452812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4" name="TextBox 6"/>
          <p:cNvSpPr txBox="1">
            <a:spLocks noChangeArrowheads="1"/>
          </p:cNvSpPr>
          <p:nvPr/>
        </p:nvSpPr>
        <p:spPr bwMode="auto">
          <a:xfrm>
            <a:off x="9474200" y="6873875"/>
            <a:ext cx="98583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1263"/>
              </a:lnSpc>
            </a:pPr>
            <a:r>
              <a:rPr lang="en-CA" altLang="en-US" sz="1000" i="1">
                <a:solidFill>
                  <a:srgbClr val="000000"/>
                </a:solidFill>
                <a:latin typeface="Arial Italic" pitchFamily="34" charset="0"/>
              </a:rPr>
              <a:t>18</a:t>
            </a:r>
          </a:p>
          <a:p>
            <a:pPr>
              <a:lnSpc>
                <a:spcPts val="1263"/>
              </a:lnSpc>
            </a:pPr>
            <a:endParaRPr lang="en-CA" altLang="en-US" sz="10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20485" name="Picture 10" descr="C:\cygwin\home\hak\ANR\CEDAR\latex\slides\INTIS2013\presentation\images\broken-ow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138" y="914400"/>
            <a:ext cx="2609850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1" descr="C:\cygwin\home\hak\ANR\CEDAR\latex\slides\INTIS2013\presentation\images\osf-baske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75038" y="1419225"/>
            <a:ext cx="33655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3" descr="C:\cygwin\home\hak\ANR\CEDAR\latex\slides\INTIS2013\presentation\images\solv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900" y="3784600"/>
            <a:ext cx="2549525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488" name="Group 7"/>
          <p:cNvGrpSpPr>
            <a:grpSpLocks/>
          </p:cNvGrpSpPr>
          <p:nvPr/>
        </p:nvGrpSpPr>
        <p:grpSpPr bwMode="auto">
          <a:xfrm>
            <a:off x="800100" y="3213100"/>
            <a:ext cx="9244013" cy="461963"/>
            <a:chOff x="778903" y="3129104"/>
            <a:chExt cx="9243218" cy="461665"/>
          </a:xfrm>
        </p:grpSpPr>
        <p:sp>
          <p:nvSpPr>
            <p:cNvPr id="20493" name="TextBox 2"/>
            <p:cNvSpPr txBox="1">
              <a:spLocks noChangeArrowheads="1"/>
            </p:cNvSpPr>
            <p:nvPr/>
          </p:nvSpPr>
          <p:spPr bwMode="auto">
            <a:xfrm>
              <a:off x="778903" y="3129104"/>
              <a:ext cx="924321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en-US" sz="2400" b="1">
                  <a:solidFill>
                    <a:srgbClr val="008000"/>
                  </a:solidFill>
                </a:rPr>
                <a:t>ANR funded chair of excellence – Jan. 2013        Jan. 2015</a:t>
              </a:r>
            </a:p>
          </p:txBody>
        </p:sp>
        <p:sp>
          <p:nvSpPr>
            <p:cNvPr id="5" name="Chevron 4"/>
            <p:cNvSpPr/>
            <p:nvPr/>
          </p:nvSpPr>
          <p:spPr>
            <a:xfrm flipV="1">
              <a:off x="7628377" y="3298857"/>
              <a:ext cx="431763" cy="134850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0489" name="Picture 15" descr="C:\cygwin\home\hak\ANR\CEDAR\latex\slides\INTIS2013\presentation\images\osf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26238" y="1035050"/>
            <a:ext cx="3589337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6" descr="C:\cygwin\home\hak\ANR\CEDAR\latex\slides\INTIS2013\presentation\images\osf-endograph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78275" y="3784600"/>
            <a:ext cx="5329238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1" name="TextBox 6"/>
          <p:cNvSpPr txBox="1">
            <a:spLocks noChangeArrowheads="1"/>
          </p:cNvSpPr>
          <p:nvPr/>
        </p:nvSpPr>
        <p:spPr bwMode="auto">
          <a:xfrm>
            <a:off x="711200" y="2552700"/>
            <a:ext cx="26177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000"/>
              <a:t>Owls break easily!</a:t>
            </a:r>
          </a:p>
        </p:txBody>
      </p:sp>
      <p:sp>
        <p:nvSpPr>
          <p:cNvPr id="20492" name="TextBox 21"/>
          <p:cNvSpPr txBox="1">
            <a:spLocks noChangeArrowheads="1"/>
          </p:cNvSpPr>
          <p:nvPr/>
        </p:nvSpPr>
        <p:spPr bwMode="auto">
          <a:xfrm>
            <a:off x="3617913" y="1019175"/>
            <a:ext cx="2952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000"/>
              <a:t>Is there a remedy?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13"/>
          <p:cNvGrpSpPr>
            <a:grpSpLocks/>
          </p:cNvGrpSpPr>
          <p:nvPr/>
        </p:nvGrpSpPr>
        <p:grpSpPr bwMode="auto">
          <a:xfrm>
            <a:off x="0" y="0"/>
            <a:ext cx="10693400" cy="7543800"/>
            <a:chOff x="0" y="0"/>
            <a:chExt cx="6736" cy="4752"/>
          </a:xfrm>
        </p:grpSpPr>
        <p:pic>
          <p:nvPicPr>
            <p:cNvPr id="21514" name="Picture 1"/>
            <p:cNvPicPr>
              <a:picLocks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6736" cy="4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5" name="TextBox 2"/>
            <p:cNvSpPr txBox="1">
              <a:spLocks noChangeArrowheads="1"/>
            </p:cNvSpPr>
            <p:nvPr/>
          </p:nvSpPr>
          <p:spPr bwMode="auto">
            <a:xfrm>
              <a:off x="456" y="293"/>
              <a:ext cx="3348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ts val="2813"/>
                </a:lnSpc>
              </a:pPr>
              <a:r>
                <a:rPr lang="en-CA" altLang="en-US" sz="2400" b="1">
                  <a:solidFill>
                    <a:srgbClr val="6600FF"/>
                  </a:solidFill>
                </a:rPr>
                <a:t>C</a:t>
              </a:r>
              <a:r>
                <a:rPr lang="en-CA" altLang="en-US" sz="2400" b="1">
                  <a:solidFill>
                    <a:srgbClr val="0000FF"/>
                  </a:solidFill>
                </a:rPr>
                <a:t>E</a:t>
              </a:r>
              <a:r>
                <a:rPr lang="en-CA" altLang="en-US" sz="2400" b="1">
                  <a:solidFill>
                    <a:srgbClr val="008000"/>
                  </a:solidFill>
                </a:rPr>
                <a:t>D</a:t>
              </a:r>
              <a:r>
                <a:rPr lang="en-CA" altLang="en-US" sz="2400" b="1">
                  <a:solidFill>
                    <a:srgbClr val="FF9900"/>
                  </a:solidFill>
                </a:rPr>
                <a:t>A</a:t>
              </a:r>
              <a:r>
                <a:rPr lang="en-CA" altLang="en-US" sz="2400" b="1">
                  <a:solidFill>
                    <a:srgbClr val="FF0000"/>
                  </a:solidFill>
                </a:rPr>
                <a:t>R</a:t>
              </a:r>
              <a:r>
                <a:rPr lang="en-CA" altLang="en-US" sz="2400" b="1">
                  <a:solidFill>
                    <a:srgbClr val="000000"/>
                  </a:solidFill>
                  <a:cs typeface="Times New Roman" pitchFamily="18" charset="0"/>
                </a:rPr>
                <a:t>—Scalability and Distribution</a:t>
              </a:r>
            </a:p>
            <a:p>
              <a:pPr>
                <a:lnSpc>
                  <a:spcPts val="2813"/>
                </a:lnSpc>
              </a:pPr>
              <a:endParaRPr lang="en-CA" altLang="en-US" sz="24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723900" y="2451100"/>
            <a:ext cx="711993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6300"/>
              </a:lnSpc>
            </a:pPr>
            <a:r>
              <a:rPr lang="en-CA" altLang="en-US" sz="2400">
                <a:solidFill>
                  <a:srgbClr val="000000"/>
                </a:solidFill>
                <a:cs typeface="Times New Roman" pitchFamily="18" charset="0"/>
              </a:rPr>
              <a:t>The</a:t>
            </a:r>
            <a:r>
              <a:rPr lang="en-CA" altLang="en-US" sz="2400">
                <a:solidFill>
                  <a:srgbClr val="CC7F4C"/>
                </a:solidFill>
              </a:rPr>
              <a:t> </a:t>
            </a:r>
            <a:r>
              <a:rPr lang="en-CA" altLang="en-US" sz="2400" b="1">
                <a:solidFill>
                  <a:srgbClr val="6600FF"/>
                </a:solidFill>
              </a:rPr>
              <a:t>C</a:t>
            </a:r>
            <a:r>
              <a:rPr lang="en-CA" altLang="en-US" sz="2400" b="1">
                <a:solidFill>
                  <a:srgbClr val="0000FF"/>
                </a:solidFill>
              </a:rPr>
              <a:t>E</a:t>
            </a:r>
            <a:r>
              <a:rPr lang="en-CA" altLang="en-US" sz="2400" b="1">
                <a:solidFill>
                  <a:srgbClr val="008000"/>
                </a:solidFill>
              </a:rPr>
              <a:t>D</a:t>
            </a:r>
            <a:r>
              <a:rPr lang="en-CA" altLang="en-US" sz="2400" b="1">
                <a:solidFill>
                  <a:srgbClr val="FF9900"/>
                </a:solidFill>
              </a:rPr>
              <a:t>A</a:t>
            </a:r>
            <a:r>
              <a:rPr lang="en-CA" altLang="en-US" sz="2400" b="1">
                <a:solidFill>
                  <a:srgbClr val="FF0000"/>
                </a:solidFill>
              </a:rPr>
              <a:t>R</a:t>
            </a:r>
            <a:r>
              <a:rPr lang="en-CA" altLang="en-US" sz="2400">
                <a:solidFill>
                  <a:srgbClr val="000000"/>
                </a:solidFill>
                <a:cs typeface="Times New Roman" pitchFamily="18" charset="0"/>
              </a:rPr>
              <a:t> project addresses mainly two concerns:</a:t>
            </a:r>
          </a:p>
        </p:txBody>
      </p:sp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809625" y="3562350"/>
            <a:ext cx="561657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0000FF"/>
              </a:buClr>
              <a:buSzPct val="80000"/>
              <a:buFont typeface="Arial" charset="0"/>
              <a:buChar char="►"/>
            </a:pPr>
            <a:r>
              <a:rPr lang="en-CA" altLang="en-US" sz="2400" b="1">
                <a:solidFill>
                  <a:srgbClr val="008000"/>
                </a:solidFill>
              </a:rPr>
              <a:t>Scalability of ontological reasoning</a:t>
            </a:r>
          </a:p>
          <a:p>
            <a:pPr>
              <a:buClr>
                <a:srgbClr val="0000FF"/>
              </a:buClr>
              <a:buSzPct val="80000"/>
              <a:buFont typeface="Arial" charset="0"/>
              <a:buChar char="►"/>
            </a:pPr>
            <a:endParaRPr lang="en-CA" altLang="en-US" sz="2400">
              <a:solidFill>
                <a:srgbClr val="000000"/>
              </a:solidFill>
            </a:endParaRPr>
          </a:p>
          <a:p>
            <a:pPr>
              <a:buClr>
                <a:srgbClr val="0000FF"/>
              </a:buClr>
              <a:buSzPct val="80000"/>
              <a:buFont typeface="Arial" charset="0"/>
              <a:buChar char="►"/>
            </a:pPr>
            <a:r>
              <a:rPr lang="en-CA" altLang="en-US" sz="2400">
                <a:solidFill>
                  <a:srgbClr val="000000"/>
                </a:solidFill>
              </a:rPr>
              <a:t>Management and access of</a:t>
            </a:r>
          </a:p>
          <a:p>
            <a:pPr>
              <a:buClr>
                <a:srgbClr val="0000FF"/>
              </a:buClr>
              <a:buSzPct val="80000"/>
              <a:buFont typeface="Arial" charset="0"/>
              <a:buNone/>
            </a:pPr>
            <a:r>
              <a:rPr lang="en-CA" altLang="en-US" sz="2400">
                <a:solidFill>
                  <a:srgbClr val="000000"/>
                </a:solidFill>
              </a:rPr>
              <a:t>   </a:t>
            </a:r>
            <a:r>
              <a:rPr lang="en-CA" altLang="en-US" sz="2400" b="1">
                <a:solidFill>
                  <a:srgbClr val="008000"/>
                </a:solidFill>
              </a:rPr>
              <a:t>distributed ontological knowledge</a:t>
            </a:r>
          </a:p>
          <a:p>
            <a:pPr>
              <a:buClr>
                <a:srgbClr val="0000FF"/>
              </a:buClr>
              <a:buSzPct val="80000"/>
              <a:buFont typeface="Arial" charset="0"/>
              <a:buNone/>
            </a:pPr>
            <a:r>
              <a:rPr lang="en-CA" altLang="en-US" sz="2400">
                <a:solidFill>
                  <a:srgbClr val="000000"/>
                </a:solidFill>
              </a:rPr>
              <a:t>   and “Blinked Data”</a:t>
            </a:r>
          </a:p>
          <a:p>
            <a:pPr>
              <a:lnSpc>
                <a:spcPts val="2900"/>
              </a:lnSpc>
              <a:buFont typeface="Arial" charset="0"/>
              <a:buChar char="►"/>
            </a:pPr>
            <a:endParaRPr lang="en-CA" altLang="en-US" sz="24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9474200" y="6873875"/>
            <a:ext cx="12192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90" i="1" dirty="0">
                <a:solidFill>
                  <a:srgbClr val="000000"/>
                </a:solidFill>
                <a:latin typeface="Arial Italic"/>
                <a:cs typeface="Arial Italic"/>
              </a:rPr>
              <a:t>19</a:t>
            </a:r>
          </a:p>
          <a:p>
            <a:pPr fontAlgn="auto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090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pic>
        <p:nvPicPr>
          <p:cNvPr id="21510" name="Picture 7" descr="scalability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188" y="1041400"/>
            <a:ext cx="1728787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0" descr="cloud-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2013" y="1041400"/>
            <a:ext cx="23463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1" descr="scalabilit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2100" y="3201988"/>
            <a:ext cx="3168650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2" descr="distributed"/>
          <p:cNvPicPr>
            <a:picLocks noChangeAspect="1" noChangeArrowheads="1"/>
          </p:cNvPicPr>
          <p:nvPr/>
        </p:nvPicPr>
        <p:blipFill>
          <a:blip r:embed="rId6" cstate="print"/>
          <a:srcRect l="17998" t="30664" r="9999" b="2666"/>
          <a:stretch>
            <a:fillRect/>
          </a:stretch>
        </p:blipFill>
        <p:spPr bwMode="auto">
          <a:xfrm>
            <a:off x="3762375" y="5218113"/>
            <a:ext cx="309562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8"/>
          <p:cNvGrpSpPr>
            <a:grpSpLocks/>
          </p:cNvGrpSpPr>
          <p:nvPr/>
        </p:nvGrpSpPr>
        <p:grpSpPr bwMode="auto">
          <a:xfrm>
            <a:off x="0" y="12700"/>
            <a:ext cx="10693400" cy="7543800"/>
            <a:chOff x="0" y="0"/>
            <a:chExt cx="6736" cy="4752"/>
          </a:xfrm>
        </p:grpSpPr>
        <p:pic>
          <p:nvPicPr>
            <p:cNvPr id="22538" name="Picture 1"/>
            <p:cNvPicPr>
              <a:picLocks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6736" cy="4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9" name="TextBox 2"/>
            <p:cNvSpPr txBox="1">
              <a:spLocks noChangeArrowheads="1"/>
            </p:cNvSpPr>
            <p:nvPr/>
          </p:nvSpPr>
          <p:spPr bwMode="auto">
            <a:xfrm>
              <a:off x="456" y="293"/>
              <a:ext cx="3348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ts val="2813"/>
                </a:lnSpc>
              </a:pPr>
              <a:r>
                <a:rPr lang="en-CA" altLang="en-US" sz="2400" b="1">
                  <a:solidFill>
                    <a:srgbClr val="6600FF"/>
                  </a:solidFill>
                </a:rPr>
                <a:t>C</a:t>
              </a:r>
              <a:r>
                <a:rPr lang="en-CA" altLang="en-US" sz="2400" b="1">
                  <a:solidFill>
                    <a:srgbClr val="0000FF"/>
                  </a:solidFill>
                </a:rPr>
                <a:t>E</a:t>
              </a:r>
              <a:r>
                <a:rPr lang="en-CA" altLang="en-US" sz="2400" b="1">
                  <a:solidFill>
                    <a:srgbClr val="008000"/>
                  </a:solidFill>
                </a:rPr>
                <a:t>D</a:t>
              </a:r>
              <a:r>
                <a:rPr lang="en-CA" altLang="en-US" sz="2400" b="1">
                  <a:solidFill>
                    <a:srgbClr val="FF9900"/>
                  </a:solidFill>
                </a:rPr>
                <a:t>A</a:t>
              </a:r>
              <a:r>
                <a:rPr lang="en-CA" altLang="en-US" sz="2400" b="1">
                  <a:solidFill>
                    <a:srgbClr val="FF0000"/>
                  </a:solidFill>
                </a:rPr>
                <a:t>R</a:t>
              </a:r>
              <a:r>
                <a:rPr lang="en-CA" altLang="en-US" sz="2400" b="1">
                  <a:solidFill>
                    <a:srgbClr val="000000"/>
                  </a:solidFill>
                  <a:cs typeface="Times New Roman" pitchFamily="18" charset="0"/>
                </a:rPr>
                <a:t>—Scalability and Distribution</a:t>
              </a:r>
            </a:p>
            <a:p>
              <a:pPr>
                <a:lnSpc>
                  <a:spcPts val="2813"/>
                </a:lnSpc>
              </a:pPr>
              <a:endParaRPr lang="en-CA" altLang="en-US" sz="24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738188" y="1257300"/>
            <a:ext cx="435768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2813"/>
              </a:lnSpc>
            </a:pPr>
            <a:r>
              <a:rPr lang="en-CA" altLang="en-US" sz="2400">
                <a:solidFill>
                  <a:srgbClr val="000000"/>
                </a:solidFill>
                <a:cs typeface="Times New Roman" pitchFamily="18" charset="0"/>
              </a:rPr>
              <a:t>The</a:t>
            </a:r>
            <a:r>
              <a:rPr lang="en-CA" altLang="en-US" sz="2400">
                <a:solidFill>
                  <a:srgbClr val="CC7F4C"/>
                </a:solidFill>
              </a:rPr>
              <a:t> </a:t>
            </a:r>
            <a:r>
              <a:rPr lang="en-CA" altLang="en-US" sz="2400" b="1">
                <a:solidFill>
                  <a:srgbClr val="6600FF"/>
                </a:solidFill>
              </a:rPr>
              <a:t>C</a:t>
            </a:r>
            <a:r>
              <a:rPr lang="en-CA" altLang="en-US" sz="2400" b="1">
                <a:solidFill>
                  <a:srgbClr val="0000FF"/>
                </a:solidFill>
              </a:rPr>
              <a:t>E</a:t>
            </a:r>
            <a:r>
              <a:rPr lang="en-CA" altLang="en-US" sz="2400" b="1">
                <a:solidFill>
                  <a:srgbClr val="008000"/>
                </a:solidFill>
              </a:rPr>
              <a:t>D</a:t>
            </a:r>
            <a:r>
              <a:rPr lang="en-CA" altLang="en-US" sz="2400" b="1">
                <a:solidFill>
                  <a:srgbClr val="FF9900"/>
                </a:solidFill>
              </a:rPr>
              <a:t>A</a:t>
            </a:r>
            <a:r>
              <a:rPr lang="en-CA" altLang="en-US" sz="2400" b="1">
                <a:solidFill>
                  <a:srgbClr val="FF0000"/>
                </a:solidFill>
              </a:rPr>
              <a:t>R</a:t>
            </a:r>
            <a:r>
              <a:rPr lang="en-CA" altLang="en-US" sz="2400">
                <a:solidFill>
                  <a:srgbClr val="000000"/>
                </a:solidFill>
                <a:cs typeface="Times New Roman" pitchFamily="18" charset="0"/>
              </a:rPr>
              <a:t> project’s approach:</a:t>
            </a:r>
          </a:p>
          <a:p>
            <a:pPr>
              <a:lnSpc>
                <a:spcPts val="2813"/>
              </a:lnSpc>
            </a:pPr>
            <a:endParaRPr lang="en-CA" altLang="en-US" sz="24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9474200" y="6873875"/>
            <a:ext cx="12192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90" i="1" dirty="0">
                <a:solidFill>
                  <a:srgbClr val="000000"/>
                </a:solidFill>
                <a:latin typeface="Arial Italic"/>
                <a:cs typeface="Arial Italic"/>
              </a:rPr>
              <a:t>20</a:t>
            </a:r>
          </a:p>
          <a:p>
            <a:pPr fontAlgn="auto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090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738188" y="2409825"/>
            <a:ext cx="6985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0000FF"/>
              </a:buClr>
              <a:buSzPct val="80000"/>
              <a:buFont typeface="Arial" charset="0"/>
              <a:buChar char="►"/>
            </a:pPr>
            <a:r>
              <a:rPr lang="en-CA" altLang="en-US" sz="2400">
                <a:solidFill>
                  <a:srgbClr val="000000"/>
                </a:solidFill>
              </a:rPr>
              <a:t>experiment with existing systems</a:t>
            </a:r>
            <a:r>
              <a:rPr lang="en-CA" altLang="en-US" sz="2400" i="1">
                <a:solidFill>
                  <a:srgbClr val="000000"/>
                </a:solidFill>
              </a:rPr>
              <a:t> vs.</a:t>
            </a:r>
            <a:r>
              <a:rPr lang="en-CA" altLang="en-US" sz="2400">
                <a:solidFill>
                  <a:srgbClr val="000000"/>
                </a:solidFill>
              </a:rPr>
              <a:t> our own</a:t>
            </a:r>
          </a:p>
          <a:p>
            <a:pPr>
              <a:buClr>
                <a:srgbClr val="0000FF"/>
              </a:buClr>
              <a:buSzPct val="80000"/>
              <a:buFont typeface="Arial" charset="0"/>
              <a:buNone/>
            </a:pPr>
            <a:r>
              <a:rPr lang="en-CA" altLang="en-US" sz="2400">
                <a:solidFill>
                  <a:srgbClr val="000000"/>
                </a:solidFill>
              </a:rPr>
              <a:t>   reasoning technology</a:t>
            </a:r>
          </a:p>
          <a:p>
            <a:pPr>
              <a:buClr>
                <a:srgbClr val="0000FF"/>
              </a:buClr>
              <a:buSzPct val="80000"/>
              <a:buFont typeface="Arial" charset="0"/>
              <a:buChar char="►"/>
            </a:pPr>
            <a:endParaRPr lang="en-CA" altLang="en-US" sz="2400">
              <a:solidFill>
                <a:srgbClr val="000000"/>
              </a:solidFill>
            </a:endParaRPr>
          </a:p>
          <a:p>
            <a:pPr>
              <a:buClr>
                <a:srgbClr val="0000FF"/>
              </a:buClr>
              <a:buSzPct val="80000"/>
              <a:buFont typeface="Arial" charset="0"/>
              <a:buChar char="►"/>
            </a:pPr>
            <a:endParaRPr lang="en-CA" altLang="en-US" sz="2400">
              <a:solidFill>
                <a:srgbClr val="000000"/>
              </a:solidFill>
            </a:endParaRPr>
          </a:p>
          <a:p>
            <a:pPr>
              <a:buClr>
                <a:srgbClr val="0000FF"/>
              </a:buClr>
              <a:buSzPct val="80000"/>
              <a:buFont typeface="Arial" charset="0"/>
              <a:buChar char="►"/>
            </a:pPr>
            <a:endParaRPr lang="en-CA" altLang="en-US" sz="2400">
              <a:solidFill>
                <a:srgbClr val="000000"/>
              </a:solidFill>
            </a:endParaRPr>
          </a:p>
          <a:p>
            <a:pPr>
              <a:buClr>
                <a:srgbClr val="0000FF"/>
              </a:buClr>
              <a:buSzPct val="80000"/>
              <a:buFont typeface="Arial" charset="0"/>
              <a:buChar char="►"/>
            </a:pPr>
            <a:r>
              <a:rPr lang="en-CA" altLang="en-US" sz="2400">
                <a:solidFill>
                  <a:srgbClr val="000000"/>
                </a:solidFill>
              </a:rPr>
              <a:t>experiment with Hadoop-style architecture for</a:t>
            </a:r>
          </a:p>
          <a:p>
            <a:pPr>
              <a:buClr>
                <a:srgbClr val="0000FF"/>
              </a:buClr>
              <a:buSzPct val="80000"/>
              <a:buFont typeface="Arial" charset="0"/>
              <a:buNone/>
            </a:pPr>
            <a:r>
              <a:rPr lang="en-CA" altLang="en-US" sz="2400">
                <a:solidFill>
                  <a:srgbClr val="000000"/>
                </a:solidFill>
              </a:rPr>
              <a:t>   concurrent processing of distributed knowledge</a:t>
            </a:r>
          </a:p>
          <a:p>
            <a:pPr>
              <a:buClr>
                <a:srgbClr val="0000FF"/>
              </a:buClr>
              <a:buSzPct val="80000"/>
              <a:buFont typeface="Arial" charset="0"/>
              <a:buNone/>
            </a:pPr>
            <a:r>
              <a:rPr lang="en-CA" altLang="en-US" sz="2400">
                <a:solidFill>
                  <a:srgbClr val="000000"/>
                </a:solidFill>
              </a:rPr>
              <a:t>   and “Blinked Data”</a:t>
            </a:r>
          </a:p>
          <a:p>
            <a:pPr>
              <a:lnSpc>
                <a:spcPts val="2900"/>
              </a:lnSpc>
            </a:pPr>
            <a:endParaRPr lang="en-CA" altLang="en-US" sz="2400">
              <a:solidFill>
                <a:srgbClr val="000000"/>
              </a:solidFill>
            </a:endParaRPr>
          </a:p>
          <a:p>
            <a:pPr>
              <a:lnSpc>
                <a:spcPts val="2900"/>
              </a:lnSpc>
              <a:buFont typeface="Arial" charset="0"/>
              <a:buChar char="►"/>
            </a:pPr>
            <a:endParaRPr lang="en-CA" altLang="en-US" sz="2400">
              <a:solidFill>
                <a:srgbClr val="000000"/>
              </a:solidFill>
            </a:endParaRPr>
          </a:p>
        </p:txBody>
      </p:sp>
      <p:pic>
        <p:nvPicPr>
          <p:cNvPr id="22534" name="Picture 12" descr="reasoning-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8725" y="2193925"/>
            <a:ext cx="29432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3" descr="reasoning-1"/>
          <p:cNvPicPr>
            <a:picLocks noChangeAspect="1" noChangeArrowheads="1"/>
          </p:cNvPicPr>
          <p:nvPr/>
        </p:nvPicPr>
        <p:blipFill>
          <a:blip r:embed="rId4" cstate="print"/>
          <a:srcRect t="10667" b="10667"/>
          <a:stretch>
            <a:fillRect/>
          </a:stretch>
        </p:blipFill>
        <p:spPr bwMode="auto">
          <a:xfrm>
            <a:off x="7578725" y="754063"/>
            <a:ext cx="2930525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14" descr="reasoning-3"/>
          <p:cNvPicPr>
            <a:picLocks noChangeAspect="1" noChangeArrowheads="1"/>
          </p:cNvPicPr>
          <p:nvPr/>
        </p:nvPicPr>
        <p:blipFill>
          <a:blip r:embed="rId5" cstate="print"/>
          <a:srcRect b="22400"/>
          <a:stretch>
            <a:fillRect/>
          </a:stretch>
        </p:blipFill>
        <p:spPr bwMode="auto">
          <a:xfrm>
            <a:off x="7578725" y="4498975"/>
            <a:ext cx="2930525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15" descr="hadoo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06838" y="5218113"/>
            <a:ext cx="316865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738188" y="538163"/>
            <a:ext cx="54356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2350"/>
              </a:lnSpc>
            </a:pPr>
            <a:r>
              <a:rPr lang="en-CA" altLang="en-US" sz="2400" b="1">
                <a:solidFill>
                  <a:srgbClr val="323298"/>
                </a:solidFill>
              </a:rPr>
              <a:t>Semantic Web—Where are we today?</a:t>
            </a:r>
            <a:endParaRPr lang="en-CA" altLang="en-US" sz="2400">
              <a:solidFill>
                <a:srgbClr val="000000"/>
              </a:solidFill>
            </a:endParaRPr>
          </a:p>
        </p:txBody>
      </p:sp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723900" y="1141413"/>
            <a:ext cx="29638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2813"/>
              </a:lnSpc>
            </a:pPr>
            <a:r>
              <a:rPr lang="en-CA" altLang="en-US" sz="2400">
                <a:solidFill>
                  <a:srgbClr val="000000"/>
                </a:solidFill>
                <a:cs typeface="Times New Roman" pitchFamily="18" charset="0"/>
              </a:rPr>
              <a:t>If one must be critical:</a:t>
            </a:r>
          </a:p>
          <a:p>
            <a:pPr>
              <a:lnSpc>
                <a:spcPts val="2813"/>
              </a:lnSpc>
            </a:pPr>
            <a:endParaRPr lang="en-CA" altLang="en-US" sz="2400">
              <a:solidFill>
                <a:srgbClr val="000000"/>
              </a:solidFill>
            </a:endParaRPr>
          </a:p>
        </p:txBody>
      </p:sp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825500" y="1714500"/>
            <a:ext cx="6932613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2813"/>
              </a:lnSpc>
              <a:buSzPct val="80000"/>
              <a:buFont typeface="Arial" charset="0"/>
              <a:buChar char="►"/>
            </a:pPr>
            <a:r>
              <a:rPr lang="en-CA" altLang="en-US" sz="2400">
                <a:solidFill>
                  <a:srgbClr val="0000FF"/>
                </a:solidFill>
              </a:rPr>
              <a:t> </a:t>
            </a:r>
            <a:r>
              <a:rPr lang="en-CA" altLang="en-US" sz="2400" b="1">
                <a:solidFill>
                  <a:srgbClr val="000000"/>
                </a:solidFill>
                <a:cs typeface="Times New Roman" pitchFamily="18" charset="0"/>
              </a:rPr>
              <a:t>W3C SW standards</a:t>
            </a:r>
            <a:r>
              <a:rPr lang="en-CA" altLang="en-US" sz="2400" b="1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CA" altLang="en-US" sz="2400">
                <a:solidFill>
                  <a:srgbClr val="FF0000"/>
                </a:solidFill>
                <a:cs typeface="Times New Roman" pitchFamily="18" charset="0"/>
              </a:rPr>
              <a:t>have not really been tested</a:t>
            </a:r>
          </a:p>
          <a:p>
            <a:pPr>
              <a:lnSpc>
                <a:spcPts val="2813"/>
              </a:lnSpc>
            </a:pPr>
            <a:endParaRPr lang="en-CA" altLang="en-US" sz="2400">
              <a:solidFill>
                <a:srgbClr val="000000"/>
              </a:solidFill>
            </a:endParaRPr>
          </a:p>
        </p:txBody>
      </p:sp>
      <p:sp>
        <p:nvSpPr>
          <p:cNvPr id="25606" name="TextBox 5"/>
          <p:cNvSpPr txBox="1">
            <a:spLocks noChangeArrowheads="1"/>
          </p:cNvSpPr>
          <p:nvPr/>
        </p:nvSpPr>
        <p:spPr bwMode="auto">
          <a:xfrm>
            <a:off x="825500" y="2149475"/>
            <a:ext cx="7478713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2813"/>
              </a:lnSpc>
              <a:buClr>
                <a:schemeClr val="hlink"/>
              </a:buClr>
              <a:buSzPct val="80000"/>
              <a:buFont typeface="Arial" charset="0"/>
              <a:buChar char="►"/>
            </a:pPr>
            <a:r>
              <a:rPr lang="en-CA" altLang="en-US" sz="240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CA" altLang="en-US" sz="2400" b="1">
                <a:solidFill>
                  <a:srgbClr val="000000"/>
                </a:solidFill>
                <a:cs typeface="Times New Roman" pitchFamily="18" charset="0"/>
              </a:rPr>
              <a:t>Viable alternatives</a:t>
            </a:r>
            <a:r>
              <a:rPr lang="en-CA" altLang="en-US" sz="2400" b="1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CA" altLang="en-US" sz="2400">
                <a:solidFill>
                  <a:srgbClr val="FF0000"/>
                </a:solidFill>
                <a:cs typeface="Times New Roman" pitchFamily="18" charset="0"/>
              </a:rPr>
              <a:t>have not really been considered</a:t>
            </a:r>
          </a:p>
          <a:p>
            <a:pPr>
              <a:lnSpc>
                <a:spcPts val="2813"/>
              </a:lnSpc>
            </a:pPr>
            <a:endParaRPr lang="en-CA" altLang="en-US" sz="2400">
              <a:solidFill>
                <a:srgbClr val="000000"/>
              </a:solidFill>
            </a:endParaRPr>
          </a:p>
        </p:txBody>
      </p:sp>
      <p:sp>
        <p:nvSpPr>
          <p:cNvPr id="25607" name="TextBox 6"/>
          <p:cNvSpPr txBox="1">
            <a:spLocks noChangeArrowheads="1"/>
          </p:cNvSpPr>
          <p:nvPr/>
        </p:nvSpPr>
        <p:spPr bwMode="auto">
          <a:xfrm>
            <a:off x="738188" y="2727325"/>
            <a:ext cx="7718425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3000"/>
              </a:lnSpc>
            </a:pPr>
            <a:r>
              <a:rPr lang="en-CA" altLang="en-US" sz="2400">
                <a:solidFill>
                  <a:srgbClr val="000000"/>
                </a:solidFill>
                <a:cs typeface="Times New Roman" pitchFamily="18" charset="0"/>
              </a:rPr>
              <a:t>However, all SW formalisms must</a:t>
            </a:r>
            <a:r>
              <a:rPr lang="en-CA" altLang="en-US" sz="2400" b="1">
                <a:solidFill>
                  <a:srgbClr val="FF0000"/>
                </a:solidFill>
              </a:rPr>
              <a:t> imperatively</a:t>
            </a:r>
            <a:r>
              <a:rPr lang="en-CA" altLang="en-US" sz="2400">
                <a:solidFill>
                  <a:srgbClr val="000000"/>
                </a:solidFill>
                <a:cs typeface="Times New Roman" pitchFamily="18" charset="0"/>
              </a:rPr>
              <a:t> take into account the</a:t>
            </a:r>
            <a:r>
              <a:rPr lang="en-CA" altLang="en-US" sz="2400" b="1">
                <a:solidFill>
                  <a:srgbClr val="FF0000"/>
                </a:solidFill>
              </a:rPr>
              <a:t> formidable challenges</a:t>
            </a:r>
            <a:r>
              <a:rPr lang="en-CA" altLang="en-US" sz="2400">
                <a:solidFill>
                  <a:srgbClr val="000000"/>
                </a:solidFill>
                <a:cs typeface="Times New Roman" pitchFamily="18" charset="0"/>
              </a:rPr>
              <a:t> described above. </a:t>
            </a:r>
          </a:p>
          <a:p>
            <a:pPr>
              <a:lnSpc>
                <a:spcPts val="3000"/>
              </a:lnSpc>
            </a:pPr>
            <a:endParaRPr lang="en-CA" altLang="en-US" sz="2400">
              <a:solidFill>
                <a:srgbClr val="000000"/>
              </a:solidFill>
              <a:cs typeface="Times New Roman" pitchFamily="18" charset="0"/>
            </a:endParaRPr>
          </a:p>
          <a:p>
            <a:pPr>
              <a:lnSpc>
                <a:spcPts val="3000"/>
              </a:lnSpc>
            </a:pPr>
            <a:r>
              <a:rPr lang="en-CA" altLang="en-US" sz="2400">
                <a:solidFill>
                  <a:srgbClr val="000000"/>
                </a:solidFill>
                <a:cs typeface="Times New Roman" pitchFamily="18" charset="0"/>
              </a:rPr>
              <a:t>Namely:</a:t>
            </a:r>
          </a:p>
          <a:p>
            <a:pPr>
              <a:lnSpc>
                <a:spcPts val="3000"/>
              </a:lnSpc>
            </a:pPr>
            <a:endParaRPr lang="en-CA" altLang="en-US" sz="2400">
              <a:solidFill>
                <a:srgbClr val="000000"/>
              </a:solidFill>
            </a:endParaRPr>
          </a:p>
        </p:txBody>
      </p:sp>
      <p:sp>
        <p:nvSpPr>
          <p:cNvPr id="25608" name="TextBox 7"/>
          <p:cNvSpPr txBox="1">
            <a:spLocks noChangeArrowheads="1"/>
          </p:cNvSpPr>
          <p:nvPr/>
        </p:nvSpPr>
        <p:spPr bwMode="auto">
          <a:xfrm>
            <a:off x="1104900" y="4425950"/>
            <a:ext cx="7335838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2975"/>
              </a:lnSpc>
            </a:pPr>
            <a:r>
              <a:rPr lang="en-CA" altLang="en-US" sz="2400">
                <a:solidFill>
                  <a:srgbClr val="0000FF"/>
                </a:solidFill>
                <a:cs typeface="Times New Roman" pitchFamily="18" charset="0"/>
              </a:rPr>
              <a:t>any knowledge representation and efficient inference</a:t>
            </a:r>
            <a:r>
              <a:rPr lang="en-CA" altLang="en-US" sz="2400">
                <a:solidFill>
                  <a:srgbClr val="000000"/>
                </a:solidFill>
              </a:rPr>
              <a:t/>
            </a:r>
            <a:br>
              <a:rPr lang="en-CA" altLang="en-US" sz="2400">
                <a:solidFill>
                  <a:srgbClr val="000000"/>
                </a:solidFill>
              </a:rPr>
            </a:br>
            <a:r>
              <a:rPr lang="en-CA" altLang="en-US" sz="2400">
                <a:solidFill>
                  <a:srgbClr val="0000FF"/>
                </a:solidFill>
                <a:cs typeface="Times New Roman" pitchFamily="18" charset="0"/>
              </a:rPr>
              <a:t>based on it must be</a:t>
            </a:r>
            <a:r>
              <a:rPr lang="en-CA" altLang="en-US" sz="2400" b="1">
                <a:solidFill>
                  <a:srgbClr val="0000FF"/>
                </a:solidFill>
              </a:rPr>
              <a:t> </a:t>
            </a:r>
            <a:r>
              <a:rPr lang="en-CA" altLang="en-US" sz="2400" b="1">
                <a:solidFill>
                  <a:srgbClr val="008000"/>
                </a:solidFill>
              </a:rPr>
              <a:t>scalable</a:t>
            </a:r>
            <a:r>
              <a:rPr lang="en-CA" altLang="en-US" sz="2400">
                <a:solidFill>
                  <a:srgbClr val="0000FF"/>
                </a:solidFill>
                <a:cs typeface="Times New Roman" pitchFamily="18" charset="0"/>
              </a:rPr>
              <a:t>,</a:t>
            </a:r>
            <a:r>
              <a:rPr lang="en-CA" altLang="en-US" sz="2400" b="1">
                <a:solidFill>
                  <a:srgbClr val="0000FF"/>
                </a:solidFill>
              </a:rPr>
              <a:t> </a:t>
            </a:r>
            <a:r>
              <a:rPr lang="en-CA" altLang="en-US" sz="2400" b="1">
                <a:solidFill>
                  <a:srgbClr val="008000"/>
                </a:solidFill>
              </a:rPr>
              <a:t>incremental</a:t>
            </a:r>
            <a:r>
              <a:rPr lang="en-CA" altLang="en-US" sz="2400">
                <a:solidFill>
                  <a:srgbClr val="0000FF"/>
                </a:solidFill>
                <a:cs typeface="Times New Roman" pitchFamily="18" charset="0"/>
              </a:rPr>
              <a:t>, capable</a:t>
            </a:r>
            <a:r>
              <a:rPr lang="en-CA" altLang="en-US" sz="2400">
                <a:solidFill>
                  <a:srgbClr val="000000"/>
                </a:solidFill>
              </a:rPr>
              <a:t/>
            </a:r>
            <a:br>
              <a:rPr lang="en-CA" altLang="en-US" sz="2400">
                <a:solidFill>
                  <a:srgbClr val="000000"/>
                </a:solidFill>
              </a:rPr>
            </a:br>
            <a:r>
              <a:rPr lang="en-CA" altLang="en-US" sz="2400">
                <a:solidFill>
                  <a:srgbClr val="0000FF"/>
                </a:solidFill>
                <a:cs typeface="Times New Roman" pitchFamily="18" charset="0"/>
              </a:rPr>
              <a:t>of dealing with</a:t>
            </a:r>
            <a:r>
              <a:rPr lang="en-CA" altLang="en-US" sz="2400" b="1">
                <a:solidFill>
                  <a:srgbClr val="0000FF"/>
                </a:solidFill>
              </a:rPr>
              <a:t> </a:t>
            </a:r>
            <a:r>
              <a:rPr lang="en-CA" altLang="en-US" sz="2400" b="1">
                <a:solidFill>
                  <a:srgbClr val="008000"/>
                </a:solidFill>
              </a:rPr>
              <a:t>approximate</a:t>
            </a:r>
            <a:r>
              <a:rPr lang="en-CA" altLang="en-US" sz="2400">
                <a:solidFill>
                  <a:srgbClr val="0000FF"/>
                </a:solidFill>
                <a:cs typeface="Times New Roman" pitchFamily="18" charset="0"/>
              </a:rPr>
              <a:t> data (fuzzy, probabilistic,</a:t>
            </a:r>
            <a:r>
              <a:rPr lang="en-CA" altLang="en-US" sz="2400">
                <a:solidFill>
                  <a:srgbClr val="000000"/>
                </a:solidFill>
              </a:rPr>
              <a:t/>
            </a:r>
            <a:br>
              <a:rPr lang="en-CA" altLang="en-US" sz="2400">
                <a:solidFill>
                  <a:srgbClr val="000000"/>
                </a:solidFill>
              </a:rPr>
            </a:br>
            <a:r>
              <a:rPr lang="en-CA" altLang="en-US" sz="2400">
                <a:solidFill>
                  <a:srgbClr val="0000FF"/>
                </a:solidFill>
                <a:cs typeface="Times New Roman" pitchFamily="18" charset="0"/>
              </a:rPr>
              <a:t>incomplete) in</a:t>
            </a:r>
            <a:r>
              <a:rPr lang="en-CA" altLang="en-US" sz="2400" b="1">
                <a:solidFill>
                  <a:srgbClr val="0000FF"/>
                </a:solidFill>
              </a:rPr>
              <a:t> </a:t>
            </a:r>
            <a:r>
              <a:rPr lang="en-CA" altLang="en-US" sz="2400" b="1">
                <a:solidFill>
                  <a:srgbClr val="008000"/>
                </a:solidFill>
              </a:rPr>
              <a:t>real</a:t>
            </a:r>
            <a:r>
              <a:rPr lang="en-CA" altLang="en-US" sz="2400">
                <a:solidFill>
                  <a:srgbClr val="008000"/>
                </a:solidFill>
                <a:cs typeface="Times New Roman" pitchFamily="18" charset="0"/>
              </a:rPr>
              <a:t> </a:t>
            </a:r>
            <a:r>
              <a:rPr lang="en-CA" altLang="en-US" sz="2400" b="1">
                <a:solidFill>
                  <a:srgbClr val="008000"/>
                </a:solidFill>
                <a:cs typeface="Times New Roman" pitchFamily="18" charset="0"/>
              </a:rPr>
              <a:t>time</a:t>
            </a:r>
            <a:r>
              <a:rPr lang="en-CA" altLang="en-US" sz="2400">
                <a:solidFill>
                  <a:srgbClr val="0000FF"/>
                </a:solidFill>
                <a:cs typeface="Times New Roman" pitchFamily="18" charset="0"/>
              </a:rPr>
              <a:t>, and manage information of</a:t>
            </a:r>
            <a:r>
              <a:rPr lang="en-CA" altLang="en-US" sz="2400">
                <a:solidFill>
                  <a:srgbClr val="000000"/>
                </a:solidFill>
              </a:rPr>
              <a:t/>
            </a:r>
            <a:br>
              <a:rPr lang="en-CA" altLang="en-US" sz="2400">
                <a:solidFill>
                  <a:srgbClr val="000000"/>
                </a:solidFill>
              </a:rPr>
            </a:br>
            <a:r>
              <a:rPr lang="en-CA" altLang="en-US" sz="2400" b="1">
                <a:solidFill>
                  <a:srgbClr val="008000"/>
                </a:solidFill>
              </a:rPr>
              <a:t>enormous size</a:t>
            </a:r>
            <a:r>
              <a:rPr lang="en-CA" altLang="en-US" sz="2400">
                <a:solidFill>
                  <a:srgbClr val="008000"/>
                </a:solidFill>
                <a:cs typeface="Times New Roman" pitchFamily="18" charset="0"/>
              </a:rPr>
              <a:t> </a:t>
            </a:r>
            <a:r>
              <a:rPr lang="en-CA" altLang="en-US" sz="2400">
                <a:solidFill>
                  <a:srgbClr val="0000FF"/>
                </a:solidFill>
                <a:cs typeface="Times New Roman" pitchFamily="18" charset="0"/>
              </a:rPr>
              <a:t>and diversity</a:t>
            </a:r>
            <a:r>
              <a:rPr lang="en-CA" altLang="en-US" sz="2400" b="1">
                <a:solidFill>
                  <a:srgbClr val="0000FF"/>
                </a:solidFill>
              </a:rPr>
              <a:t> </a:t>
            </a:r>
            <a:r>
              <a:rPr lang="en-CA" altLang="en-US" sz="2400" b="1">
                <a:solidFill>
                  <a:srgbClr val="008000"/>
                </a:solidFill>
              </a:rPr>
              <a:t>distributed</a:t>
            </a:r>
            <a:r>
              <a:rPr lang="en-CA" altLang="en-US" sz="2400">
                <a:solidFill>
                  <a:srgbClr val="0000FF"/>
                </a:solidFill>
                <a:cs typeface="Times New Roman" pitchFamily="18" charset="0"/>
              </a:rPr>
              <a:t> all over the</a:t>
            </a:r>
            <a:r>
              <a:rPr lang="en-CA" altLang="en-US" sz="2400">
                <a:solidFill>
                  <a:srgbClr val="000000"/>
                </a:solidFill>
              </a:rPr>
              <a:t/>
            </a:r>
            <a:br>
              <a:rPr lang="en-CA" altLang="en-US" sz="2400">
                <a:solidFill>
                  <a:srgbClr val="000000"/>
                </a:solidFill>
              </a:rPr>
            </a:br>
            <a:r>
              <a:rPr lang="en-CA" altLang="en-US" sz="2400">
                <a:solidFill>
                  <a:srgbClr val="0000FF"/>
                </a:solidFill>
                <a:cs typeface="Times New Roman" pitchFamily="18" charset="0"/>
              </a:rPr>
              <a:t>Internet.</a:t>
            </a:r>
          </a:p>
          <a:p>
            <a:pPr>
              <a:lnSpc>
                <a:spcPts val="2975"/>
              </a:lnSpc>
            </a:pPr>
            <a:endParaRPr lang="en-CA" altLang="en-US" sz="24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474200" y="6883400"/>
            <a:ext cx="153988" cy="3333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90" i="1" dirty="0">
                <a:solidFill>
                  <a:srgbClr val="000000"/>
                </a:solidFill>
                <a:latin typeface="Arial Italic"/>
                <a:cs typeface="Arial Italic"/>
              </a:rPr>
              <a:t>23</a:t>
            </a:r>
          </a:p>
          <a:p>
            <a:pPr fontAlgn="auto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090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pic>
        <p:nvPicPr>
          <p:cNvPr id="25610" name="Picture 10" descr="monke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15350" y="4641850"/>
            <a:ext cx="18732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Picture 11" descr="blink-1"/>
          <p:cNvPicPr>
            <a:picLocks noChangeAspect="1" noChangeArrowheads="1"/>
          </p:cNvPicPr>
          <p:nvPr/>
        </p:nvPicPr>
        <p:blipFill>
          <a:blip r:embed="rId4" cstate="print"/>
          <a:srcRect l="8533" r="8533" b="21333"/>
          <a:stretch>
            <a:fillRect/>
          </a:stretch>
        </p:blipFill>
        <p:spPr bwMode="auto">
          <a:xfrm>
            <a:off x="8586788" y="1041400"/>
            <a:ext cx="17780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2" name="Picture 12" descr="challenge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86788" y="2841625"/>
            <a:ext cx="175577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723900" y="519113"/>
            <a:ext cx="661987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2350"/>
              </a:lnSpc>
            </a:pPr>
            <a:r>
              <a:rPr lang="en-CA" altLang="en-US" sz="2400" b="1">
                <a:solidFill>
                  <a:srgbClr val="323298"/>
                </a:solidFill>
              </a:rPr>
              <a:t>Semantic Web—Where we may be tomorrow?</a:t>
            </a:r>
          </a:p>
          <a:p>
            <a:pPr>
              <a:lnSpc>
                <a:spcPts val="2350"/>
              </a:lnSpc>
            </a:pPr>
            <a:endParaRPr lang="en-CA" altLang="en-US" sz="2400">
              <a:solidFill>
                <a:srgbClr val="323298"/>
              </a:solidFill>
            </a:endParaRPr>
          </a:p>
        </p:txBody>
      </p:sp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723900" y="1166813"/>
            <a:ext cx="7969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3000"/>
              </a:lnSpc>
            </a:pPr>
            <a:r>
              <a:rPr lang="en-CA" altLang="en-US" sz="2400" b="1">
                <a:solidFill>
                  <a:srgbClr val="000000"/>
                </a:solidFill>
              </a:rPr>
              <a:t>So how may we expect the</a:t>
            </a:r>
            <a:r>
              <a:rPr lang="en-CA" altLang="en-US" sz="2400" b="1">
                <a:solidFill>
                  <a:srgbClr val="0000FF"/>
                </a:solidFill>
              </a:rPr>
              <a:t> Semantic Web</a:t>
            </a:r>
            <a:r>
              <a:rPr lang="en-CA" altLang="en-US" sz="2400" b="1">
                <a:solidFill>
                  <a:srgbClr val="000000"/>
                </a:solidFill>
              </a:rPr>
              <a:t> to turn into a</a:t>
            </a:r>
            <a:r>
              <a:rPr lang="en-CA" altLang="en-US" sz="2400">
                <a:solidFill>
                  <a:srgbClr val="000000"/>
                </a:solidFill>
              </a:rPr>
              <a:t/>
            </a:r>
            <a:br>
              <a:rPr lang="en-CA" altLang="en-US" sz="2400">
                <a:solidFill>
                  <a:srgbClr val="000000"/>
                </a:solidFill>
              </a:rPr>
            </a:br>
            <a:r>
              <a:rPr lang="en-CA" altLang="en-US" sz="2400" b="1">
                <a:solidFill>
                  <a:srgbClr val="FF0000"/>
                </a:solidFill>
              </a:rPr>
              <a:t>reality?</a:t>
            </a:r>
          </a:p>
          <a:p>
            <a:pPr>
              <a:lnSpc>
                <a:spcPts val="3000"/>
              </a:lnSpc>
            </a:pPr>
            <a:endParaRPr lang="en-CA" altLang="en-US" sz="2400">
              <a:solidFill>
                <a:srgbClr val="000000"/>
              </a:solidFill>
            </a:endParaRPr>
          </a:p>
        </p:txBody>
      </p:sp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825500" y="2351088"/>
            <a:ext cx="754538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3000"/>
              </a:lnSpc>
              <a:buSzPct val="80000"/>
              <a:buFont typeface="Arial" charset="0"/>
              <a:buChar char="►"/>
            </a:pPr>
            <a:r>
              <a:rPr lang="en-CA" altLang="en-US" sz="2400">
                <a:solidFill>
                  <a:srgbClr val="0000FF"/>
                </a:solidFill>
              </a:rPr>
              <a:t> </a:t>
            </a:r>
            <a:r>
              <a:rPr lang="en-CA" altLang="en-US" sz="2400">
                <a:solidFill>
                  <a:srgbClr val="000000"/>
                </a:solidFill>
                <a:cs typeface="Times New Roman" pitchFamily="18" charset="0"/>
              </a:rPr>
              <a:t>We have surveyed a few</a:t>
            </a:r>
            <a:r>
              <a:rPr lang="en-CA" altLang="en-US" sz="2400" b="1">
                <a:solidFill>
                  <a:srgbClr val="FF0000"/>
                </a:solidFill>
              </a:rPr>
              <a:t> challenges</a:t>
            </a:r>
            <a:r>
              <a:rPr lang="en-CA" altLang="en-US" sz="2400">
                <a:solidFill>
                  <a:srgbClr val="000000"/>
                </a:solidFill>
                <a:cs typeface="Times New Roman" pitchFamily="18" charset="0"/>
              </a:rPr>
              <a:t> and</a:t>
            </a:r>
            <a:r>
              <a:rPr lang="en-CA" altLang="en-US" sz="2400" b="1">
                <a:solidFill>
                  <a:srgbClr val="009800"/>
                </a:solidFill>
              </a:rPr>
              <a:t> potentials</a:t>
            </a:r>
          </a:p>
          <a:p>
            <a:pPr>
              <a:lnSpc>
                <a:spcPts val="3000"/>
              </a:lnSpc>
              <a:buSzPct val="80000"/>
              <a:buFont typeface="Arial" charset="0"/>
              <a:buNone/>
            </a:pPr>
            <a:r>
              <a:rPr lang="en-CA" altLang="en-US" sz="2400">
                <a:solidFill>
                  <a:srgbClr val="000000"/>
                </a:solidFill>
                <a:cs typeface="Times New Roman" pitchFamily="18" charset="0"/>
              </a:rPr>
              <a:t>    faced by the </a:t>
            </a:r>
            <a:r>
              <a:rPr lang="en-CA" altLang="en-US" sz="2400" b="1">
                <a:solidFill>
                  <a:srgbClr val="000000"/>
                </a:solidFill>
                <a:cs typeface="Times New Roman" pitchFamily="18" charset="0"/>
              </a:rPr>
              <a:t>W3C</a:t>
            </a:r>
            <a:r>
              <a:rPr lang="en-CA" altLang="en-US" sz="2400">
                <a:solidFill>
                  <a:srgbClr val="000000"/>
                </a:solidFill>
                <a:cs typeface="Times New Roman" pitchFamily="18" charset="0"/>
              </a:rPr>
              <a:t> to make the Semantic Web a</a:t>
            </a:r>
          </a:p>
          <a:p>
            <a:pPr>
              <a:lnSpc>
                <a:spcPts val="3000"/>
              </a:lnSpc>
              <a:buSzPct val="80000"/>
              <a:buFont typeface="Arial" charset="0"/>
              <a:buNone/>
            </a:pPr>
            <a:r>
              <a:rPr lang="en-CA" altLang="en-US" sz="2400">
                <a:solidFill>
                  <a:srgbClr val="000000"/>
                </a:solidFill>
                <a:cs typeface="Times New Roman" pitchFamily="18" charset="0"/>
              </a:rPr>
              <a:t>    reality.</a:t>
            </a:r>
          </a:p>
          <a:p>
            <a:pPr>
              <a:lnSpc>
                <a:spcPts val="3000"/>
              </a:lnSpc>
            </a:pPr>
            <a:endParaRPr lang="en-CA" altLang="en-US" sz="2400">
              <a:solidFill>
                <a:srgbClr val="000000"/>
              </a:solidFill>
            </a:endParaRPr>
          </a:p>
        </p:txBody>
      </p:sp>
      <p:sp>
        <p:nvSpPr>
          <p:cNvPr id="26630" name="TextBox 5"/>
          <p:cNvSpPr txBox="1">
            <a:spLocks noChangeArrowheads="1"/>
          </p:cNvSpPr>
          <p:nvPr/>
        </p:nvSpPr>
        <p:spPr bwMode="auto">
          <a:xfrm>
            <a:off x="825500" y="3619500"/>
            <a:ext cx="7251700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2963"/>
              </a:lnSpc>
              <a:buSzPct val="80000"/>
              <a:buFont typeface="Arial" charset="0"/>
              <a:buChar char="►"/>
            </a:pPr>
            <a:r>
              <a:rPr lang="en-CA" altLang="en-US" sz="2400">
                <a:solidFill>
                  <a:srgbClr val="0000FF"/>
                </a:solidFill>
              </a:rPr>
              <a:t> </a:t>
            </a:r>
            <a:r>
              <a:rPr lang="en-CA" altLang="en-US" sz="2400">
                <a:solidFill>
                  <a:srgbClr val="000000"/>
                </a:solidFill>
                <a:cs typeface="Times New Roman" pitchFamily="18" charset="0"/>
              </a:rPr>
              <a:t>Such a large effort is bound to produce unforeseen</a:t>
            </a:r>
          </a:p>
          <a:p>
            <a:pPr>
              <a:lnSpc>
                <a:spcPts val="2963"/>
              </a:lnSpc>
              <a:buSzPct val="80000"/>
              <a:buFont typeface="Arial" charset="0"/>
              <a:buNone/>
            </a:pPr>
            <a:r>
              <a:rPr lang="en-CA" altLang="en-US" sz="2400">
                <a:solidFill>
                  <a:srgbClr val="009800"/>
                </a:solidFill>
                <a:cs typeface="Times New Roman" pitchFamily="18" charset="0"/>
              </a:rPr>
              <a:t>    serendipitous offshoots</a:t>
            </a:r>
            <a:r>
              <a:rPr lang="en-CA" altLang="en-US" sz="2400">
                <a:solidFill>
                  <a:srgbClr val="000000"/>
                </a:solidFill>
                <a:cs typeface="Times New Roman" pitchFamily="18" charset="0"/>
              </a:rPr>
              <a:t> in the same manner as the </a:t>
            </a:r>
          </a:p>
          <a:p>
            <a:pPr>
              <a:lnSpc>
                <a:spcPts val="2963"/>
              </a:lnSpc>
              <a:buSzPct val="80000"/>
              <a:buFont typeface="Arial" charset="0"/>
              <a:buNone/>
            </a:pPr>
            <a:r>
              <a:rPr lang="en-CA" altLang="en-US" sz="2400">
                <a:solidFill>
                  <a:srgbClr val="000000"/>
                </a:solidFill>
                <a:cs typeface="Times New Roman" pitchFamily="18" charset="0"/>
              </a:rPr>
              <a:t>    “MoonTechnology” of the 60’s did pursuing</a:t>
            </a:r>
            <a:r>
              <a:rPr lang="en-CA" altLang="en-US" sz="2400" b="1">
                <a:solidFill>
                  <a:srgbClr val="000000"/>
                </a:solidFill>
              </a:rPr>
              <a:t> JFK</a:t>
            </a:r>
            <a:r>
              <a:rPr lang="en-CA" altLang="en-US" sz="2400">
                <a:solidFill>
                  <a:srgbClr val="000000"/>
                </a:solidFill>
                <a:cs typeface="Times New Roman" pitchFamily="18" charset="0"/>
              </a:rPr>
              <a:t>’s </a:t>
            </a:r>
          </a:p>
          <a:p>
            <a:pPr>
              <a:lnSpc>
                <a:spcPts val="2963"/>
              </a:lnSpc>
              <a:buSzPct val="80000"/>
              <a:buFont typeface="Arial" charset="0"/>
              <a:buNone/>
            </a:pPr>
            <a:r>
              <a:rPr lang="en-CA" altLang="en-US" sz="2400">
                <a:solidFill>
                  <a:srgbClr val="000000"/>
                </a:solidFill>
                <a:cs typeface="Times New Roman" pitchFamily="18" charset="0"/>
              </a:rPr>
              <a:t>    otherworldly dream of human moon settling.</a:t>
            </a:r>
          </a:p>
          <a:p>
            <a:pPr>
              <a:lnSpc>
                <a:spcPts val="2963"/>
              </a:lnSpc>
            </a:pPr>
            <a:endParaRPr lang="en-CA" altLang="en-US" sz="2400">
              <a:solidFill>
                <a:srgbClr val="000000"/>
              </a:solidFill>
            </a:endParaRPr>
          </a:p>
        </p:txBody>
      </p:sp>
      <p:sp>
        <p:nvSpPr>
          <p:cNvPr id="26631" name="TextBox 6"/>
          <p:cNvSpPr txBox="1">
            <a:spLocks noChangeArrowheads="1"/>
          </p:cNvSpPr>
          <p:nvPr/>
        </p:nvSpPr>
        <p:spPr bwMode="auto">
          <a:xfrm>
            <a:off x="825500" y="5649913"/>
            <a:ext cx="72485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3000"/>
              </a:lnSpc>
              <a:buSzPct val="80000"/>
              <a:buFont typeface="Arial" charset="0"/>
              <a:buChar char="►"/>
            </a:pPr>
            <a:r>
              <a:rPr lang="en-CA" altLang="en-US" sz="2400">
                <a:solidFill>
                  <a:srgbClr val="0000FF"/>
                </a:solidFill>
              </a:rPr>
              <a:t> </a:t>
            </a:r>
            <a:r>
              <a:rPr lang="en-CA" altLang="en-US" sz="2400">
                <a:solidFill>
                  <a:srgbClr val="000000"/>
                </a:solidFill>
                <a:cs typeface="Times New Roman" pitchFamily="18" charset="0"/>
              </a:rPr>
              <a:t>In order to do so, we must adapt to unexpected</a:t>
            </a:r>
          </a:p>
          <a:p>
            <a:pPr>
              <a:lnSpc>
                <a:spcPts val="3000"/>
              </a:lnSpc>
              <a:buSzPct val="80000"/>
              <a:buFont typeface="Arial" charset="0"/>
              <a:buNone/>
            </a:pPr>
            <a:r>
              <a:rPr lang="en-CA" altLang="en-US" sz="2400">
                <a:solidFill>
                  <a:srgbClr val="000000"/>
                </a:solidFill>
                <a:cs typeface="Times New Roman" pitchFamily="18" charset="0"/>
              </a:rPr>
              <a:t>    reshaping of the (computing) world, taking every </a:t>
            </a:r>
          </a:p>
          <a:p>
            <a:pPr>
              <a:lnSpc>
                <a:spcPts val="3000"/>
              </a:lnSpc>
              <a:buSzPct val="80000"/>
              <a:buFont typeface="Arial" charset="0"/>
              <a:buNone/>
            </a:pPr>
            <a:r>
              <a:rPr lang="en-CA" altLang="en-US" sz="2400">
                <a:solidFill>
                  <a:srgbClr val="000000"/>
                </a:solidFill>
                <a:cs typeface="Times New Roman" pitchFamily="18" charset="0"/>
              </a:rPr>
              <a:t>    opportunity to make what is</a:t>
            </a:r>
            <a:r>
              <a:rPr lang="en-CA" altLang="en-US" sz="2400" b="1">
                <a:solidFill>
                  <a:srgbClr val="009800"/>
                </a:solidFill>
              </a:rPr>
              <a:t> possible</a:t>
            </a:r>
            <a:r>
              <a:rPr lang="en-CA" altLang="en-US" sz="2400">
                <a:solidFill>
                  <a:srgbClr val="000000"/>
                </a:solidFill>
                <a:cs typeface="Times New Roman" pitchFamily="18" charset="0"/>
              </a:rPr>
              <a:t> become</a:t>
            </a:r>
            <a:r>
              <a:rPr lang="en-CA" altLang="en-US" sz="2400" b="1">
                <a:solidFill>
                  <a:srgbClr val="009800"/>
                </a:solidFill>
              </a:rPr>
              <a:t> real</a:t>
            </a:r>
            <a:r>
              <a:rPr lang="en-CA" altLang="en-US" sz="240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  <a:p>
            <a:pPr>
              <a:lnSpc>
                <a:spcPts val="3000"/>
              </a:lnSpc>
            </a:pPr>
            <a:endParaRPr lang="en-CA" altLang="en-US" sz="24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474200" y="6883400"/>
            <a:ext cx="153988" cy="3333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90" i="1" dirty="0">
                <a:solidFill>
                  <a:srgbClr val="000000"/>
                </a:solidFill>
                <a:latin typeface="Arial Italic"/>
                <a:cs typeface="Arial Italic"/>
              </a:rPr>
              <a:t>24</a:t>
            </a:r>
          </a:p>
          <a:p>
            <a:pPr fontAlgn="auto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090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pic>
        <p:nvPicPr>
          <p:cNvPr id="26633" name="Picture 9" descr="jf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0888" y="3490913"/>
            <a:ext cx="1730375" cy="184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0" descr="mo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86788" y="5362575"/>
            <a:ext cx="1331912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11" descr="w3c"/>
          <p:cNvPicPr>
            <a:picLocks noChangeAspect="1" noChangeArrowheads="1"/>
          </p:cNvPicPr>
          <p:nvPr/>
        </p:nvPicPr>
        <p:blipFill>
          <a:blip r:embed="rId5" cstate="print"/>
          <a:srcRect l="11206" b="9796"/>
          <a:stretch>
            <a:fillRect/>
          </a:stretch>
        </p:blipFill>
        <p:spPr bwMode="auto">
          <a:xfrm>
            <a:off x="8442325" y="1906588"/>
            <a:ext cx="158432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0" y="0"/>
            <a:ext cx="10693400" cy="7543800"/>
            <a:chOff x="0" y="0"/>
            <a:chExt cx="10693400" cy="7543800"/>
          </a:xfrm>
        </p:grpSpPr>
        <p:pic>
          <p:nvPicPr>
            <p:cNvPr id="27650" name="Picture 1"/>
            <p:cNvPicPr>
              <a:picLocks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10693400" cy="7543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Rectangle 19"/>
            <p:cNvSpPr/>
            <p:nvPr/>
          </p:nvSpPr>
          <p:spPr>
            <a:xfrm>
              <a:off x="2250356" y="3706242"/>
              <a:ext cx="5328592" cy="3024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690516" y="3202186"/>
            <a:ext cx="2448272" cy="2592288"/>
            <a:chOff x="6354812" y="3778250"/>
            <a:chExt cx="2592288" cy="2592288"/>
          </a:xfrm>
        </p:grpSpPr>
        <p:sp>
          <p:nvSpPr>
            <p:cNvPr id="24" name="Rectangle 23"/>
            <p:cNvSpPr/>
            <p:nvPr/>
          </p:nvSpPr>
          <p:spPr>
            <a:xfrm>
              <a:off x="6495038" y="3911465"/>
              <a:ext cx="2452062" cy="245907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354812" y="3778250"/>
              <a:ext cx="2524070" cy="253108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762524" y="3274194"/>
            <a:ext cx="2232248" cy="2376264"/>
            <a:chOff x="1242244" y="2986162"/>
            <a:chExt cx="2232248" cy="2376264"/>
          </a:xfrm>
        </p:grpSpPr>
        <p:sp>
          <p:nvSpPr>
            <p:cNvPr id="27" name="Rounded Rectangle 26"/>
            <p:cNvSpPr/>
            <p:nvPr/>
          </p:nvSpPr>
          <p:spPr>
            <a:xfrm>
              <a:off x="1242244" y="2986162"/>
              <a:ext cx="2232248" cy="2376264"/>
            </a:xfrm>
            <a:prstGeom prst="roundRect">
              <a:avLst/>
            </a:prstGeom>
            <a:solidFill>
              <a:srgbClr val="FFFFCC"/>
            </a:solidFill>
            <a:ln>
              <a:solidFill>
                <a:srgbClr val="DCB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7662" name="Picture 14">
              <a:hlinkClick r:id="rId3" action="ppaction://hlinkfile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86260" y="3058170"/>
              <a:ext cx="1934161" cy="2260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1"/>
          <p:cNvSpPr txBox="1"/>
          <p:nvPr/>
        </p:nvSpPr>
        <p:spPr>
          <a:xfrm>
            <a:off x="9474200" y="7302500"/>
            <a:ext cx="153988" cy="3333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90" i="1" dirty="0">
                <a:solidFill>
                  <a:srgbClr val="000000"/>
                </a:solidFill>
                <a:latin typeface="Arial Italic"/>
                <a:cs typeface="Arial Italic"/>
              </a:rPr>
              <a:t>25</a:t>
            </a:r>
          </a:p>
          <a:p>
            <a:pPr fontAlgn="auto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090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690516" y="2266082"/>
            <a:ext cx="2160240" cy="432048"/>
          </a:xfrm>
          <a:prstGeom prst="roundRect">
            <a:avLst/>
          </a:prstGeom>
          <a:solidFill>
            <a:srgbClr val="FFFFCC"/>
          </a:solidFill>
          <a:ln>
            <a:solidFill>
              <a:srgbClr val="DC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  <a:hlinkClick r:id="rId5"/>
              </a:rPr>
              <a:t>Hassan </a:t>
            </a:r>
            <a:r>
              <a:rPr lang="en-CA" altLang="en-US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  <a:hlinkClick r:id="rId5"/>
              </a:rPr>
              <a:t>Aït-Kaci</a:t>
            </a:r>
            <a:endParaRPr lang="en-US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2466975" y="838200"/>
            <a:ext cx="496728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2813"/>
              </a:lnSpc>
            </a:pPr>
            <a:r>
              <a:rPr lang="en-CA" altLang="en-US" sz="2400" b="1" dirty="0">
                <a:solidFill>
                  <a:srgbClr val="983298"/>
                </a:solidFill>
              </a:rPr>
              <a:t>Thank  You  For  Your  Attention !</a:t>
            </a:r>
          </a:p>
          <a:p>
            <a:pPr>
              <a:lnSpc>
                <a:spcPts val="2813"/>
              </a:lnSpc>
            </a:pPr>
            <a:endParaRPr lang="en-CA" altLang="en-US" sz="2400" dirty="0">
              <a:solidFill>
                <a:srgbClr val="000000"/>
              </a:solidFill>
            </a:endParaRPr>
          </a:p>
        </p:txBody>
      </p:sp>
      <p:sp>
        <p:nvSpPr>
          <p:cNvPr id="37" name="Rounded Rectangle 36">
            <a:hlinkClick r:id="rId6"/>
          </p:cNvPr>
          <p:cNvSpPr/>
          <p:nvPr/>
        </p:nvSpPr>
        <p:spPr>
          <a:xfrm>
            <a:off x="3906540" y="6010498"/>
            <a:ext cx="2016224" cy="432048"/>
          </a:xfrm>
          <a:prstGeom prst="roundRect">
            <a:avLst/>
          </a:prstGeom>
          <a:solidFill>
            <a:srgbClr val="FFFFCC"/>
          </a:solidFill>
          <a:ln>
            <a:solidFill>
              <a:srgbClr val="DC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hak@acm.org</a:t>
            </a:r>
            <a:endParaRPr lang="en-US" sz="20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00"/>
            <a:ext cx="10693400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6"/>
          <p:cNvSpPr txBox="1"/>
          <p:nvPr/>
        </p:nvSpPr>
        <p:spPr>
          <a:xfrm>
            <a:off x="9474200" y="6870700"/>
            <a:ext cx="115416" cy="33342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90" i="1" dirty="0">
                <a:solidFill>
                  <a:srgbClr val="000000"/>
                </a:solidFill>
                <a:latin typeface="Arial Italic"/>
                <a:cs typeface="Arial Italic"/>
              </a:rPr>
              <a:t> </a:t>
            </a:r>
            <a:fld id="{E0E5BDDE-42A5-4662-B912-73E0F790BDA7}" type="slidenum">
              <a:rPr lang="en-CA" sz="1090" i="1" smtClean="0">
                <a:solidFill>
                  <a:srgbClr val="000000"/>
                </a:solidFill>
                <a:latin typeface="Arial Italic"/>
                <a:cs typeface="Arial Italic"/>
              </a:rPr>
              <a:pPr fontAlgn="auto">
                <a:lnSpc>
                  <a:spcPts val="1265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CA" sz="1090" i="1" dirty="0">
              <a:solidFill>
                <a:srgbClr val="000000"/>
              </a:solidFill>
              <a:latin typeface="Arial Italic"/>
              <a:cs typeface="Arial Italic"/>
            </a:endParaRPr>
          </a:p>
          <a:p>
            <a:pPr fontAlgn="auto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090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3076" name="TextBox 2"/>
          <p:cNvSpPr txBox="1">
            <a:spLocks noChangeArrowheads="1"/>
          </p:cNvSpPr>
          <p:nvPr/>
        </p:nvSpPr>
        <p:spPr bwMode="auto">
          <a:xfrm>
            <a:off x="738188" y="465138"/>
            <a:ext cx="37444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2400" b="1" dirty="0"/>
              <a:t>Important general points</a:t>
            </a:r>
            <a:endParaRPr lang="en-US" sz="2400" b="1" dirty="0">
              <a:latin typeface="Calibri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257300" y="3629025"/>
          <a:ext cx="5303520" cy="411480"/>
        </p:xfrm>
        <a:graphic>
          <a:graphicData uri="http://schemas.openxmlformats.org/drawingml/2006/table">
            <a:tbl>
              <a:tblPr/>
              <a:tblGrid>
                <a:gridCol w="530352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079" name="Rectangle 11"/>
          <p:cNvSpPr>
            <a:spLocks noChangeArrowheads="1"/>
          </p:cNvSpPr>
          <p:nvPr/>
        </p:nvSpPr>
        <p:spPr bwMode="auto">
          <a:xfrm>
            <a:off x="738188" y="1114424"/>
            <a:ext cx="892899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640080" indent="-457200">
              <a:buFont typeface="Arial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Many thanks to the ICWR 2018 organizers for the </a:t>
            </a:r>
            <a:r>
              <a:rPr lang="en-US" sz="2400" b="1" dirty="0" smtClean="0">
                <a:solidFill>
                  <a:schemeClr val="tx2"/>
                </a:solidFill>
              </a:rPr>
              <a:t> honor </a:t>
            </a:r>
            <a:r>
              <a:rPr lang="en-US" sz="2400" b="1" dirty="0">
                <a:solidFill>
                  <a:schemeClr val="tx2"/>
                </a:solidFill>
              </a:rPr>
              <a:t>of this </a:t>
            </a:r>
            <a:r>
              <a:rPr lang="en-US" sz="2400" b="1" dirty="0" smtClean="0">
                <a:solidFill>
                  <a:schemeClr val="tx2"/>
                </a:solidFill>
              </a:rPr>
              <a:t>invitation</a:t>
            </a:r>
          </a:p>
          <a:p>
            <a:pPr marL="640080" indent="-457200">
              <a:buFont typeface="Arial" pitchFamily="34" charset="0"/>
              <a:buChar char="•"/>
            </a:pPr>
            <a:endParaRPr lang="en-US" sz="2400" b="1" dirty="0"/>
          </a:p>
          <a:p>
            <a:pPr marL="640080" indent="-457200">
              <a:buFont typeface="Arial" pitchFamily="34" charset="0"/>
              <a:buChar char="•"/>
            </a:pPr>
            <a:r>
              <a:rPr lang="en-US" sz="2400" dirty="0"/>
              <a:t>The first part of my presentation will </a:t>
            </a:r>
            <a:r>
              <a:rPr lang="en-US" sz="2400" b="1" dirty="0">
                <a:solidFill>
                  <a:schemeClr val="accent2"/>
                </a:solidFill>
              </a:rPr>
              <a:t>discuss </a:t>
            </a:r>
            <a:r>
              <a:rPr lang="en-US" sz="2400" b="1" dirty="0" smtClean="0">
                <a:solidFill>
                  <a:schemeClr val="accent2"/>
                </a:solidFill>
              </a:rPr>
              <a:t>challenges and </a:t>
            </a:r>
            <a:r>
              <a:rPr lang="en-US" sz="2400" b="1" dirty="0">
                <a:solidFill>
                  <a:schemeClr val="accent2"/>
                </a:solidFill>
              </a:rPr>
              <a:t>potentials of </a:t>
            </a:r>
            <a:r>
              <a:rPr lang="en-US" sz="2400" b="1" dirty="0" smtClean="0">
                <a:solidFill>
                  <a:schemeClr val="accent2"/>
                </a:solidFill>
              </a:rPr>
              <a:t>the</a:t>
            </a:r>
            <a:endParaRPr lang="en-US" sz="2400" b="1" dirty="0"/>
          </a:p>
          <a:p>
            <a:pPr marL="640080" indent="-457200">
              <a:buFont typeface="Arial" pitchFamily="34" charset="0"/>
              <a:buChar char="•"/>
            </a:pPr>
            <a:endParaRPr lang="en-US" sz="2400" b="1" dirty="0"/>
          </a:p>
          <a:p>
            <a:pPr marL="640080" indent="-457200">
              <a:buFont typeface="Arial" pitchFamily="34" charset="0"/>
              <a:buChar char="•"/>
            </a:pPr>
            <a:r>
              <a:rPr lang="en-US" sz="2400" dirty="0"/>
              <a:t>It is meant for </a:t>
            </a:r>
            <a:r>
              <a:rPr lang="en-US" sz="2400" b="1" dirty="0">
                <a:solidFill>
                  <a:srgbClr val="008000"/>
                </a:solidFill>
              </a:rPr>
              <a:t>a general </a:t>
            </a:r>
            <a:r>
              <a:rPr lang="en-US" sz="2400" b="1" dirty="0" smtClean="0">
                <a:solidFill>
                  <a:srgbClr val="008000"/>
                </a:solidFill>
              </a:rPr>
              <a:t>audience</a:t>
            </a:r>
          </a:p>
          <a:p>
            <a:pPr marL="640080" indent="-457200"/>
            <a:endParaRPr lang="en-US" sz="2400" b="1" dirty="0"/>
          </a:p>
          <a:p>
            <a:pPr marL="640080" indent="-457200">
              <a:buFont typeface="Arial" pitchFamily="34" charset="0"/>
              <a:buChar char="•"/>
            </a:pPr>
            <a:r>
              <a:rPr lang="en-US" sz="2400" dirty="0"/>
              <a:t>If enough interest and as time permits, this could be followed by </a:t>
            </a:r>
            <a:r>
              <a:rPr lang="en-US" sz="2400" b="1" dirty="0">
                <a:solidFill>
                  <a:schemeClr val="accent2"/>
                </a:solidFill>
              </a:rPr>
              <a:t>a more detailed technical </a:t>
            </a:r>
            <a:r>
              <a:rPr lang="en-US" sz="2400" b="1" dirty="0" smtClean="0">
                <a:solidFill>
                  <a:schemeClr val="accent2"/>
                </a:solidFill>
              </a:rPr>
              <a:t>presentation</a:t>
            </a:r>
          </a:p>
          <a:p>
            <a:pPr marL="640080" indent="-457200">
              <a:buFont typeface="Arial" pitchFamily="34" charset="0"/>
              <a:buChar char="•"/>
            </a:pPr>
            <a:endParaRPr lang="en-US" sz="2400" b="1" dirty="0"/>
          </a:p>
          <a:p>
            <a:pPr marL="640080" indent="-457200">
              <a:buFont typeface="Arial" pitchFamily="34" charset="0"/>
              <a:buChar char="•"/>
            </a:pPr>
            <a:r>
              <a:rPr lang="en-US" sz="2400" dirty="0"/>
              <a:t>Please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FF00FF"/>
                </a:solidFill>
              </a:rPr>
              <a:t>ask questions</a:t>
            </a:r>
            <a:r>
              <a:rPr lang="en-US" sz="2400" b="1" dirty="0"/>
              <a:t>; </a:t>
            </a:r>
            <a:r>
              <a:rPr lang="en-US" sz="2400" dirty="0"/>
              <a:t>feel free </a:t>
            </a:r>
            <a:r>
              <a:rPr lang="en-US" sz="2400" b="1" dirty="0">
                <a:solidFill>
                  <a:srgbClr val="FF00FF"/>
                </a:solidFill>
              </a:rPr>
              <a:t>to propose discussions</a:t>
            </a:r>
            <a:endParaRPr lang="en-US" altLang="en-US" sz="2400" b="1" dirty="0">
              <a:solidFill>
                <a:srgbClr val="FF00FF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82604" y="2626122"/>
            <a:ext cx="2232248" cy="360040"/>
          </a:xfrm>
          <a:prstGeom prst="roundRect">
            <a:avLst/>
          </a:prstGeom>
          <a:solidFill>
            <a:srgbClr val="FFFFCC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FF"/>
                </a:solidFill>
                <a:latin typeface="Arial" pitchFamily="34" charset="0"/>
                <a:cs typeface="Arial" pitchFamily="34" charset="0"/>
                <a:hlinkClick r:id="rId3"/>
              </a:rPr>
              <a:t>Semantic Web</a:t>
            </a:r>
            <a:endParaRPr lang="en-US" sz="24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700"/>
            <a:ext cx="10693400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6"/>
          <p:cNvSpPr txBox="1"/>
          <p:nvPr/>
        </p:nvSpPr>
        <p:spPr>
          <a:xfrm>
            <a:off x="9474200" y="6870700"/>
            <a:ext cx="115416" cy="33342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90" i="1" dirty="0">
                <a:solidFill>
                  <a:srgbClr val="000000"/>
                </a:solidFill>
                <a:latin typeface="Arial Italic"/>
                <a:cs typeface="Arial Italic"/>
              </a:rPr>
              <a:t> </a:t>
            </a:r>
            <a:fld id="{30DE26F6-29D9-4E9F-B63F-1D977C19FDBE}" type="slidenum">
              <a:rPr lang="en-CA" sz="1090" i="1" smtClean="0">
                <a:solidFill>
                  <a:srgbClr val="000000"/>
                </a:solidFill>
                <a:latin typeface="Arial Italic"/>
                <a:cs typeface="Arial Italic"/>
              </a:rPr>
              <a:pPr fontAlgn="auto">
                <a:lnSpc>
                  <a:spcPts val="1265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CA" sz="1090" i="1" dirty="0">
              <a:solidFill>
                <a:srgbClr val="000000"/>
              </a:solidFill>
              <a:latin typeface="Arial Italic"/>
              <a:cs typeface="Arial Italic"/>
            </a:endParaRPr>
          </a:p>
          <a:p>
            <a:pPr fontAlgn="auto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090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3076" name="TextBox 2"/>
          <p:cNvSpPr txBox="1">
            <a:spLocks noChangeArrowheads="1"/>
          </p:cNvSpPr>
          <p:nvPr/>
        </p:nvSpPr>
        <p:spPr bwMode="auto">
          <a:xfrm>
            <a:off x="738188" y="465138"/>
            <a:ext cx="4516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2400" b="1">
                <a:solidFill>
                  <a:schemeClr val="tx2"/>
                </a:solidFill>
              </a:rPr>
              <a:t>Wherein Lies the Knowledge?</a:t>
            </a:r>
            <a:endParaRPr lang="en-US" sz="2400" b="1">
              <a:latin typeface="Calibri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257300" y="3629025"/>
          <a:ext cx="5303520" cy="411480"/>
        </p:xfrm>
        <a:graphic>
          <a:graphicData uri="http://schemas.openxmlformats.org/drawingml/2006/table">
            <a:tbl>
              <a:tblPr/>
              <a:tblGrid>
                <a:gridCol w="530352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079" name="Rectangle 11"/>
          <p:cNvSpPr>
            <a:spLocks noChangeArrowheads="1"/>
          </p:cNvSpPr>
          <p:nvPr/>
        </p:nvSpPr>
        <p:spPr bwMode="auto">
          <a:xfrm>
            <a:off x="738188" y="1114425"/>
            <a:ext cx="8569325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/>
            <a:r>
              <a:rPr lang="en-US" altLang="en-US" sz="2400" dirty="0">
                <a:solidFill>
                  <a:srgbClr val="000000"/>
                </a:solidFill>
              </a:rPr>
              <a:t>The next wave of information processing must adapt to a radical change of reality—namely, the enormous quantity of available data and the rate at which it accumulates. </a:t>
            </a:r>
            <a:r>
              <a:rPr lang="en-US" altLang="en-US" sz="2400" b="1" dirty="0">
                <a:solidFill>
                  <a:schemeClr val="tx2"/>
                </a:solidFill>
              </a:rPr>
              <a:t>Implicit in this data hides a </a:t>
            </a:r>
            <a:r>
              <a:rPr lang="en-US" altLang="en-US" sz="2400" b="1" i="1" dirty="0">
                <a:solidFill>
                  <a:schemeClr val="tx2"/>
                </a:solidFill>
              </a:rPr>
              <a:t>wealth</a:t>
            </a:r>
            <a:r>
              <a:rPr lang="en-US" altLang="en-US" sz="2400" b="1" dirty="0">
                <a:solidFill>
                  <a:schemeClr val="tx2"/>
                </a:solidFill>
              </a:rPr>
              <a:t> of information</a:t>
            </a:r>
            <a:r>
              <a:rPr lang="en-US" altLang="en-US" sz="2400" dirty="0">
                <a:solidFill>
                  <a:srgbClr val="000000"/>
                </a:solidFill>
              </a:rPr>
              <a:t>—literally!</a:t>
            </a:r>
          </a:p>
          <a:p>
            <a:pPr algn="just" eaLnBrk="0" hangingPunct="0"/>
            <a:endParaRPr lang="en-US" altLang="en-US" sz="1200" dirty="0"/>
          </a:p>
          <a:p>
            <a:pPr algn="just" eaLnBrk="0" hangingPunct="0"/>
            <a:r>
              <a:rPr lang="en-US" altLang="en-US" sz="2400" dirty="0">
                <a:solidFill>
                  <a:srgbClr val="000000"/>
                </a:solidFill>
              </a:rPr>
              <a:t>A recent article in the </a:t>
            </a:r>
            <a:r>
              <a:rPr lang="en-US" altLang="en-US" sz="2400" b="1" dirty="0">
                <a:solidFill>
                  <a:srgbClr val="000000"/>
                </a:solidFill>
              </a:rPr>
              <a:t>Wired magazine </a:t>
            </a:r>
            <a:r>
              <a:rPr lang="en-US" altLang="en-US" sz="2400" dirty="0">
                <a:solidFill>
                  <a:srgbClr val="000000"/>
                </a:solidFill>
              </a:rPr>
              <a:t>illustrates this by reporting the noticeable prediction success of a small data analysis company called </a:t>
            </a:r>
            <a:r>
              <a:rPr lang="en-US" altLang="en-US" sz="2400" b="1" dirty="0">
                <a:solidFill>
                  <a:srgbClr val="000000"/>
                </a:solidFill>
              </a:rPr>
              <a:t>Recorded Future</a:t>
            </a:r>
            <a:r>
              <a:rPr lang="en-US" altLang="en-US" sz="2400" dirty="0">
                <a:solidFill>
                  <a:srgbClr val="000000"/>
                </a:solidFill>
              </a:rPr>
              <a:t> whose main office is located in Gothenburg, Sweden. </a:t>
            </a:r>
          </a:p>
          <a:p>
            <a:pPr algn="just" eaLnBrk="0" hangingPunct="0"/>
            <a:endParaRPr lang="en-US" altLang="en-US" sz="1200" dirty="0">
              <a:solidFill>
                <a:srgbClr val="000000"/>
              </a:solidFill>
            </a:endParaRPr>
          </a:p>
          <a:p>
            <a:pPr algn="just" eaLnBrk="0" hangingPunct="0"/>
            <a:r>
              <a:rPr lang="en-US" altLang="en-US" sz="2400" dirty="0">
                <a:solidFill>
                  <a:srgbClr val="000000"/>
                </a:solidFill>
              </a:rPr>
              <a:t>Such is this company's rate of success in predicting world's events and situations before anyone else, that most major world players </a:t>
            </a:r>
            <a:r>
              <a:rPr lang="en-US" altLang="en-US" sz="2400" b="1" dirty="0">
                <a:solidFill>
                  <a:srgbClr val="FF0000"/>
                </a:solidFill>
              </a:rPr>
              <a:t>(including Google and the CIA!) </a:t>
            </a:r>
            <a:r>
              <a:rPr lang="en-US" altLang="en-US" sz="2400" dirty="0">
                <a:solidFill>
                  <a:srgbClr val="000000"/>
                </a:solidFill>
              </a:rPr>
              <a:t>line up as its customers. How they do it is their trade secret, of course—but, put simply, </a:t>
            </a:r>
            <a:r>
              <a:rPr lang="en-US" altLang="en-US" sz="2400" b="1" i="1" dirty="0">
                <a:solidFill>
                  <a:srgbClr val="008000"/>
                </a:solidFill>
              </a:rPr>
              <a:t>they find all they need in publicly available data</a:t>
            </a:r>
            <a:r>
              <a:rPr lang="en-US" altLang="en-US" sz="2400" dirty="0" smtClean="0">
                <a:solidFill>
                  <a:srgbClr val="000000"/>
                </a:solidFill>
              </a:rPr>
              <a:t>.</a:t>
            </a:r>
            <a:endParaRPr lang="en-US" altLang="en-US" dirty="0"/>
          </a:p>
          <a:p>
            <a:pPr eaLnBrk="0" hangingPunct="0"/>
            <a:endParaRPr lang="en-US" altLang="en-US" dirty="0"/>
          </a:p>
          <a:p>
            <a:pPr eaLnBrk="0" hangingPunct="0"/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700"/>
            <a:ext cx="10693400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6"/>
          <p:cNvSpPr txBox="1"/>
          <p:nvPr/>
        </p:nvSpPr>
        <p:spPr>
          <a:xfrm>
            <a:off x="9474200" y="6870700"/>
            <a:ext cx="115416" cy="33342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90" i="1" dirty="0">
                <a:solidFill>
                  <a:srgbClr val="000000"/>
                </a:solidFill>
                <a:latin typeface="Arial Italic"/>
                <a:cs typeface="Arial Italic"/>
              </a:rPr>
              <a:t> </a:t>
            </a:r>
            <a:fld id="{99FA8964-DED9-4941-82F7-A51C3480ABB2}" type="slidenum">
              <a:rPr lang="en-CA" sz="1090" i="1" smtClean="0">
                <a:solidFill>
                  <a:srgbClr val="000000"/>
                </a:solidFill>
                <a:latin typeface="Arial Italic"/>
                <a:cs typeface="Arial Italic"/>
              </a:rPr>
              <a:pPr fontAlgn="auto">
                <a:lnSpc>
                  <a:spcPts val="1265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CA" sz="1090" i="1" dirty="0">
              <a:solidFill>
                <a:srgbClr val="000000"/>
              </a:solidFill>
              <a:latin typeface="Arial Italic"/>
              <a:cs typeface="Arial Italic"/>
            </a:endParaRPr>
          </a:p>
          <a:p>
            <a:pPr fontAlgn="auto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090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4100" name="TextBox 2"/>
          <p:cNvSpPr txBox="1">
            <a:spLocks noChangeArrowheads="1"/>
          </p:cNvSpPr>
          <p:nvPr/>
        </p:nvSpPr>
        <p:spPr bwMode="auto">
          <a:xfrm>
            <a:off x="738188" y="465138"/>
            <a:ext cx="4516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2400" b="1">
                <a:solidFill>
                  <a:schemeClr val="tx2"/>
                </a:solidFill>
              </a:rPr>
              <a:t>Wherein Lies the Knowledge?</a:t>
            </a:r>
            <a:endParaRPr lang="en-US" sz="2400" b="1">
              <a:latin typeface="Calibri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257300" y="3629025"/>
          <a:ext cx="5303520" cy="411480"/>
        </p:xfrm>
        <a:graphic>
          <a:graphicData uri="http://schemas.openxmlformats.org/drawingml/2006/table">
            <a:tbl>
              <a:tblPr/>
              <a:tblGrid>
                <a:gridCol w="530352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103" name="Rectangle 11"/>
          <p:cNvSpPr>
            <a:spLocks noChangeArrowheads="1"/>
          </p:cNvSpPr>
          <p:nvPr/>
        </p:nvSpPr>
        <p:spPr bwMode="auto">
          <a:xfrm>
            <a:off x="738188" y="1041400"/>
            <a:ext cx="9085262" cy="547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/>
            <a:endParaRPr lang="en-US" altLang="en-US" sz="2000" dirty="0"/>
          </a:p>
          <a:p>
            <a:pPr algn="just" eaLnBrk="0" hangingPunct="0"/>
            <a:r>
              <a:rPr lang="en-US" altLang="en-US" sz="2400" dirty="0">
                <a:solidFill>
                  <a:srgbClr val="000000"/>
                </a:solidFill>
              </a:rPr>
              <a:t>Yet, as blatantly successful as his company may be, Recorded Future's co-founder and CEO </a:t>
            </a:r>
            <a:r>
              <a:rPr lang="en-US" altLang="en-US" sz="2400" b="1" dirty="0">
                <a:solidFill>
                  <a:srgbClr val="000000"/>
                </a:solidFill>
              </a:rPr>
              <a:t>Christopher </a:t>
            </a:r>
            <a:r>
              <a:rPr lang="en-US" altLang="en-US" sz="2400" b="1" dirty="0" err="1">
                <a:solidFill>
                  <a:srgbClr val="000000"/>
                </a:solidFill>
              </a:rPr>
              <a:t>Ahlberg</a:t>
            </a:r>
            <a:r>
              <a:rPr lang="en-US" altLang="en-US" sz="2400" dirty="0">
                <a:solidFill>
                  <a:srgbClr val="000000"/>
                </a:solidFill>
              </a:rPr>
              <a:t> makes the following statement:</a:t>
            </a:r>
          </a:p>
          <a:p>
            <a:pPr algn="just" eaLnBrk="0" hangingPunct="0"/>
            <a:endParaRPr lang="en-US" altLang="en-US" dirty="0">
              <a:solidFill>
                <a:srgbClr val="000000"/>
              </a:solidFill>
            </a:endParaRPr>
          </a:p>
          <a:p>
            <a:pPr algn="just" eaLnBrk="0" hangingPunct="0"/>
            <a:endParaRPr lang="en-US" altLang="en-US" dirty="0">
              <a:solidFill>
                <a:srgbClr val="000000"/>
              </a:solidFill>
            </a:endParaRPr>
          </a:p>
          <a:p>
            <a:pPr algn="just" eaLnBrk="0" hangingPunct="0"/>
            <a:endParaRPr lang="en-US" altLang="en-US" dirty="0">
              <a:solidFill>
                <a:srgbClr val="000000"/>
              </a:solidFill>
            </a:endParaRPr>
          </a:p>
          <a:p>
            <a:pPr algn="just" eaLnBrk="0" hangingPunct="0"/>
            <a:endParaRPr lang="en-US" altLang="en-US" dirty="0"/>
          </a:p>
          <a:p>
            <a:pPr algn="just" eaLnBrk="0" hangingPunct="0"/>
            <a:endParaRPr lang="en-US" altLang="en-US" dirty="0"/>
          </a:p>
          <a:p>
            <a:pPr algn="just" eaLnBrk="0" hangingPunct="0"/>
            <a:endParaRPr lang="en-US" altLang="en-US" dirty="0">
              <a:solidFill>
                <a:srgbClr val="000000"/>
              </a:solidFill>
            </a:endParaRPr>
          </a:p>
          <a:p>
            <a:pPr algn="just" eaLnBrk="0" hangingPunct="0"/>
            <a:endParaRPr lang="en-US" altLang="en-US" dirty="0">
              <a:solidFill>
                <a:srgbClr val="000000"/>
              </a:solidFill>
            </a:endParaRPr>
          </a:p>
          <a:p>
            <a:pPr algn="just" eaLnBrk="0" hangingPunct="0"/>
            <a:endParaRPr lang="en-US" altLang="en-US" dirty="0">
              <a:solidFill>
                <a:srgbClr val="000000"/>
              </a:solidFill>
            </a:endParaRPr>
          </a:p>
          <a:p>
            <a:pPr algn="just" eaLnBrk="0" hangingPunct="0"/>
            <a:endParaRPr lang="en-US" altLang="en-US" dirty="0">
              <a:solidFill>
                <a:srgbClr val="000000"/>
              </a:solidFill>
            </a:endParaRPr>
          </a:p>
          <a:p>
            <a:pPr algn="just" eaLnBrk="0" hangingPunct="0"/>
            <a:r>
              <a:rPr lang="en-US" altLang="en-US" sz="2400" dirty="0">
                <a:solidFill>
                  <a:srgbClr val="000000"/>
                </a:solidFill>
              </a:rPr>
              <a:t>Indeed, </a:t>
            </a:r>
            <a:r>
              <a:rPr lang="en-US" altLang="en-US" sz="2400" b="1" dirty="0">
                <a:solidFill>
                  <a:srgbClr val="008000"/>
                </a:solidFill>
              </a:rPr>
              <a:t>Recorded Future's boon may only be the tip of an iceberg</a:t>
            </a:r>
            <a:r>
              <a:rPr lang="en-US" altLang="en-US" sz="2400" dirty="0">
                <a:solidFill>
                  <a:srgbClr val="000000"/>
                </a:solidFill>
              </a:rPr>
              <a:t>. So the challenge is: </a:t>
            </a:r>
            <a:r>
              <a:rPr lang="en-US" altLang="en-US" sz="2400" i="1" dirty="0">
                <a:solidFill>
                  <a:srgbClr val="FF0000"/>
                </a:solidFill>
              </a:rPr>
              <a:t>how to extract and use knowledge hidden but implicit in public data. </a:t>
            </a:r>
            <a:r>
              <a:rPr lang="en-US" altLang="en-US" sz="2400" dirty="0">
                <a:solidFill>
                  <a:srgbClr val="000000"/>
                </a:solidFill>
              </a:rPr>
              <a:t>And we're talking about </a:t>
            </a:r>
            <a:r>
              <a:rPr lang="en-US" altLang="en-US" sz="2400" b="1" dirty="0">
                <a:solidFill>
                  <a:srgbClr val="000000"/>
                </a:solidFill>
              </a:rPr>
              <a:t>Big Data</a:t>
            </a:r>
            <a:r>
              <a:rPr lang="en-US" altLang="en-US" sz="2400" dirty="0">
                <a:solidFill>
                  <a:srgbClr val="000000"/>
                </a:solidFill>
              </a:rPr>
              <a:t>!</a:t>
            </a:r>
            <a:endParaRPr lang="en-US" altLang="en-US" sz="2400" dirty="0"/>
          </a:p>
        </p:txBody>
      </p:sp>
      <p:sp>
        <p:nvSpPr>
          <p:cNvPr id="4104" name="TextBox 3"/>
          <p:cNvSpPr txBox="1">
            <a:spLocks noChangeArrowheads="1"/>
          </p:cNvSpPr>
          <p:nvPr/>
        </p:nvSpPr>
        <p:spPr bwMode="auto">
          <a:xfrm>
            <a:off x="1314450" y="2819400"/>
            <a:ext cx="7993063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2800" b="1" i="1">
                <a:solidFill>
                  <a:schemeClr val="tx2"/>
                </a:solidFill>
                <a:latin typeface="Calibri" pitchFamily="34" charset="0"/>
              </a:rPr>
              <a:t>"... to develop a tool that could create predictions for any input, from finance to terrorism, would be much </a:t>
            </a:r>
            <a:r>
              <a:rPr lang="en-US" sz="2800" b="1" i="1">
                <a:solidFill>
                  <a:schemeClr val="tx2"/>
                </a:solidFill>
              </a:rPr>
              <a:t>harder</a:t>
            </a:r>
            <a:r>
              <a:rPr lang="en-US" sz="2800" b="1" i="1">
                <a:solidFill>
                  <a:schemeClr val="tx2"/>
                </a:solidFill>
                <a:latin typeface="Calibri" pitchFamily="34" charset="0"/>
              </a:rPr>
              <a:t>. </a:t>
            </a:r>
            <a:r>
              <a:rPr lang="en-US" sz="2800" b="1" i="1">
                <a:solidFill>
                  <a:srgbClr val="FF0000"/>
                </a:solidFill>
              </a:rPr>
              <a:t>[One] would not only have to index the internet, but also understand and interpret it."</a:t>
            </a:r>
            <a:r>
              <a:rPr lang="en-US" sz="2800" b="1" i="1">
                <a:solidFill>
                  <a:schemeClr val="tx2"/>
                </a:solidFill>
                <a:latin typeface="Calibri" pitchFamily="34" charset="0"/>
              </a:rPr>
              <a:t> </a:t>
            </a:r>
            <a:r>
              <a:rPr lang="en-US" sz="2400" i="1">
                <a:latin typeface="Calibri" pitchFamily="34" charset="0"/>
              </a:rPr>
              <a:t/>
            </a:r>
            <a:br>
              <a:rPr lang="en-US" sz="2400" i="1">
                <a:latin typeface="Calibri" pitchFamily="34" charset="0"/>
              </a:rPr>
            </a:br>
            <a:r>
              <a:rPr lang="en-US" sz="1600">
                <a:latin typeface="Calibri" pitchFamily="34" charset="0"/>
              </a:rPr>
              <a:t>—Christopher Ahlberg as quoted by </a:t>
            </a:r>
            <a:r>
              <a:rPr lang="en-US" sz="1600">
                <a:latin typeface="Calibri" pitchFamily="34" charset="0"/>
                <a:hlinkClick r:id="rId4"/>
              </a:rPr>
              <a:t>Tom Cheshire in </a:t>
            </a:r>
            <a:r>
              <a:rPr lang="en-US" sz="1600" i="1">
                <a:latin typeface="Calibri" pitchFamily="34" charset="0"/>
                <a:hlinkClick r:id="rId4"/>
              </a:rPr>
              <a:t>Wired</a:t>
            </a:r>
            <a:r>
              <a:rPr lang="en-US" sz="1600">
                <a:latin typeface="Calibri" pitchFamily="34" charset="0"/>
                <a:hlinkClick r:id="rId4"/>
              </a:rPr>
              <a:t>–November 10, 2011</a:t>
            </a:r>
            <a:endParaRPr lang="en-CA" altLang="en-US" sz="16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00"/>
            <a:ext cx="10693400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738188" y="1330325"/>
            <a:ext cx="69278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3000"/>
              </a:lnSpc>
            </a:pPr>
            <a:r>
              <a:rPr lang="en-CA" altLang="en-US" sz="2400">
                <a:solidFill>
                  <a:srgbClr val="000000"/>
                </a:solidFill>
                <a:cs typeface="Times New Roman" pitchFamily="18" charset="0"/>
              </a:rPr>
              <a:t>It has been now over a decade that the</a:t>
            </a:r>
            <a:r>
              <a:rPr lang="en-CA" altLang="en-US" sz="2400" b="1">
                <a:solidFill>
                  <a:srgbClr val="009800"/>
                </a:solidFill>
              </a:rPr>
              <a:t> Semantic Web</a:t>
            </a:r>
            <a:r>
              <a:rPr lang="en-CA" altLang="en-US" sz="2400">
                <a:solidFill>
                  <a:srgbClr val="000000"/>
                </a:solidFill>
                <a:cs typeface="Times New Roman" pitchFamily="18" charset="0"/>
              </a:rPr>
              <a:t> has been heralded as the means to infuse </a:t>
            </a:r>
            <a:r>
              <a:rPr lang="en-CA" altLang="en-US" sz="2400" b="1">
                <a:solidFill>
                  <a:srgbClr val="0000FF"/>
                </a:solidFill>
              </a:rPr>
              <a:t>meaning</a:t>
            </a:r>
            <a:r>
              <a:rPr lang="en-CA" altLang="en-US" sz="2400">
                <a:solidFill>
                  <a:srgbClr val="000000"/>
                </a:solidFill>
                <a:cs typeface="Times New Roman" pitchFamily="18" charset="0"/>
              </a:rPr>
              <a:t> into the World-Wide Web.</a:t>
            </a:r>
          </a:p>
          <a:p>
            <a:pPr>
              <a:lnSpc>
                <a:spcPts val="3000"/>
              </a:lnSpc>
            </a:pPr>
            <a:endParaRPr lang="en-CA" altLang="en-US" sz="2400">
              <a:solidFill>
                <a:srgbClr val="000000"/>
              </a:solidFill>
            </a:endParaRPr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666750" y="2986088"/>
            <a:ext cx="698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3000"/>
              </a:lnSpc>
            </a:pPr>
            <a:r>
              <a:rPr lang="en-CA" altLang="en-US" sz="2400" b="1">
                <a:solidFill>
                  <a:srgbClr val="0000FF"/>
                </a:solidFill>
              </a:rPr>
              <a:t>Subject of controversy</a:t>
            </a:r>
            <a:r>
              <a:rPr lang="en-CA" altLang="en-US" sz="2400">
                <a:solidFill>
                  <a:srgbClr val="000000"/>
                </a:solidFill>
                <a:cs typeface="Times New Roman" pitchFamily="18" charset="0"/>
              </a:rPr>
              <a:t>, this</a:t>
            </a:r>
            <a:r>
              <a:rPr lang="en-CA" altLang="en-US" sz="2400" b="1">
                <a:solidFill>
                  <a:srgbClr val="FF0000"/>
                </a:solidFill>
              </a:rPr>
              <a:t> ambitious objective</a:t>
            </a:r>
            <a:r>
              <a:rPr lang="en-CA" altLang="en-US" sz="2400">
                <a:solidFill>
                  <a:srgbClr val="000000"/>
                </a:solidFill>
                <a:cs typeface="Times New Roman" pitchFamily="18" charset="0"/>
              </a:rPr>
              <a:t> has been</a:t>
            </a:r>
            <a:r>
              <a:rPr lang="en-CA" altLang="en-US" sz="2400">
                <a:solidFill>
                  <a:srgbClr val="000000"/>
                </a:solidFill>
              </a:rPr>
              <a:t> </a:t>
            </a:r>
            <a:r>
              <a:rPr lang="en-CA" altLang="en-US" sz="2400">
                <a:solidFill>
                  <a:srgbClr val="000000"/>
                </a:solidFill>
                <a:cs typeface="Times New Roman" pitchFamily="18" charset="0"/>
              </a:rPr>
              <a:t>disputed re. what is actually</a:t>
            </a:r>
            <a:r>
              <a:rPr lang="en-CA" altLang="en-US" sz="2400" i="1">
                <a:solidFill>
                  <a:srgbClr val="000000"/>
                </a:solidFill>
              </a:rPr>
              <a:t> meant</a:t>
            </a:r>
            <a:r>
              <a:rPr lang="en-CA" altLang="en-US" sz="2400">
                <a:solidFill>
                  <a:srgbClr val="000000"/>
                </a:solidFill>
                <a:cs typeface="Times New Roman" pitchFamily="18" charset="0"/>
              </a:rPr>
              <a:t> by</a:t>
            </a:r>
            <a:r>
              <a:rPr lang="en-CA" altLang="en-US" sz="2400" i="1">
                <a:solidFill>
                  <a:srgbClr val="000000"/>
                </a:solidFill>
              </a:rPr>
              <a:t> </a:t>
            </a:r>
            <a:r>
              <a:rPr lang="en-CA" altLang="en-US" sz="2400">
                <a:solidFill>
                  <a:srgbClr val="000000"/>
                </a:solidFill>
              </a:rPr>
              <a:t>“</a:t>
            </a:r>
            <a:r>
              <a:rPr lang="en-CA" altLang="en-US" sz="2400" i="1">
                <a:solidFill>
                  <a:srgbClr val="000000"/>
                </a:solidFill>
              </a:rPr>
              <a:t>meaning</a:t>
            </a:r>
            <a:r>
              <a:rPr lang="en-CA" altLang="en-US" sz="2400">
                <a:solidFill>
                  <a:srgbClr val="000000"/>
                </a:solidFill>
              </a:rPr>
              <a:t>.”</a:t>
            </a:r>
          </a:p>
        </p:txBody>
      </p:sp>
      <p:sp>
        <p:nvSpPr>
          <p:cNvPr id="5125" name="TextBox 5"/>
          <p:cNvSpPr txBox="1">
            <a:spLocks noChangeArrowheads="1"/>
          </p:cNvSpPr>
          <p:nvPr/>
        </p:nvSpPr>
        <p:spPr bwMode="auto">
          <a:xfrm>
            <a:off x="723900" y="4930775"/>
            <a:ext cx="68548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3000"/>
              </a:lnSpc>
            </a:pPr>
            <a:r>
              <a:rPr lang="en-CA" altLang="en-US" sz="2400">
                <a:solidFill>
                  <a:srgbClr val="000000"/>
                </a:solidFill>
                <a:cs typeface="Times New Roman" pitchFamily="18" charset="0"/>
              </a:rPr>
              <a:t>Many see this as a truly achievable potential made possible by the</a:t>
            </a:r>
            <a:r>
              <a:rPr lang="en-CA" altLang="en-US" sz="2400" b="1">
                <a:solidFill>
                  <a:srgbClr val="FF0000"/>
                </a:solidFill>
              </a:rPr>
              <a:t> sublimation into knowledge</a:t>
            </a:r>
            <a:r>
              <a:rPr lang="en-CA" altLang="en-US" sz="2400">
                <a:solidFill>
                  <a:srgbClr val="000000"/>
                </a:solidFill>
                <a:cs typeface="Times New Roman" pitchFamily="18" charset="0"/>
              </a:rPr>
              <a:t> of </a:t>
            </a:r>
            <a:r>
              <a:rPr lang="en-CA" altLang="en-US" sz="2400" b="1">
                <a:solidFill>
                  <a:srgbClr val="0000FF"/>
                </a:solidFill>
              </a:rPr>
              <a:t>massively interconnected standardized information</a:t>
            </a:r>
            <a:r>
              <a:rPr lang="en-CA" altLang="en-US" sz="240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  <a:p>
            <a:pPr>
              <a:lnSpc>
                <a:spcPts val="3000"/>
              </a:lnSpc>
            </a:pPr>
            <a:endParaRPr lang="en-CA" altLang="en-US" sz="24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474200" y="6870700"/>
            <a:ext cx="115888" cy="3333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90" i="1" dirty="0">
                <a:solidFill>
                  <a:srgbClr val="000000"/>
                </a:solidFill>
                <a:latin typeface="Arial Italic"/>
                <a:cs typeface="Arial Italic"/>
              </a:rPr>
              <a:t> 3</a:t>
            </a:r>
          </a:p>
          <a:p>
            <a:pPr fontAlgn="auto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090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5127" name="TextBox 2"/>
          <p:cNvSpPr txBox="1">
            <a:spLocks noChangeArrowheads="1"/>
          </p:cNvSpPr>
          <p:nvPr/>
        </p:nvSpPr>
        <p:spPr bwMode="auto">
          <a:xfrm>
            <a:off x="738188" y="465138"/>
            <a:ext cx="3198812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2350"/>
              </a:lnSpc>
            </a:pPr>
            <a:r>
              <a:rPr lang="en-CA" altLang="en-US" sz="2400" b="1">
                <a:solidFill>
                  <a:srgbClr val="323298"/>
                </a:solidFill>
              </a:rPr>
              <a:t>The “Semantic Web”?</a:t>
            </a:r>
            <a:endParaRPr lang="en-CA" altLang="en-US" sz="2400">
              <a:solidFill>
                <a:srgbClr val="000000"/>
              </a:solidFill>
            </a:endParaRPr>
          </a:p>
        </p:txBody>
      </p:sp>
      <p:pic>
        <p:nvPicPr>
          <p:cNvPr id="5128" name="Picture 12" descr="web-4"/>
          <p:cNvPicPr>
            <a:picLocks noChangeAspect="1" noChangeArrowheads="1"/>
          </p:cNvPicPr>
          <p:nvPr/>
        </p:nvPicPr>
        <p:blipFill>
          <a:blip r:embed="rId3" cstate="print"/>
          <a:srcRect r="3438"/>
          <a:stretch>
            <a:fillRect/>
          </a:stretch>
        </p:blipFill>
        <p:spPr bwMode="auto">
          <a:xfrm>
            <a:off x="7666038" y="4819650"/>
            <a:ext cx="28257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13" descr="brain-0"/>
          <p:cNvPicPr>
            <a:picLocks noChangeAspect="1" noChangeArrowheads="1"/>
          </p:cNvPicPr>
          <p:nvPr/>
        </p:nvPicPr>
        <p:blipFill>
          <a:blip r:embed="rId4" cstate="print"/>
          <a:srcRect l="14999" r="19501"/>
          <a:stretch>
            <a:fillRect/>
          </a:stretch>
        </p:blipFill>
        <p:spPr bwMode="auto">
          <a:xfrm>
            <a:off x="7723188" y="2698750"/>
            <a:ext cx="2592387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4" descr="web-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51750" y="969963"/>
            <a:ext cx="2590800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00"/>
            <a:ext cx="10693400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723900" y="495300"/>
            <a:ext cx="3792538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2350"/>
              </a:lnSpc>
            </a:pPr>
            <a:r>
              <a:rPr lang="en-CA" altLang="en-US" sz="2400" b="1">
                <a:solidFill>
                  <a:srgbClr val="323298"/>
                </a:solidFill>
              </a:rPr>
              <a:t>Semantic Web Challenges</a:t>
            </a:r>
          </a:p>
          <a:p>
            <a:pPr>
              <a:lnSpc>
                <a:spcPts val="2350"/>
              </a:lnSpc>
            </a:pPr>
            <a:endParaRPr lang="en-CA" altLang="en-US" sz="2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04863" y="3332163"/>
            <a:ext cx="6992937" cy="3949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342900" indent="-342900" fontAlgn="auto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buClr>
                <a:srgbClr val="0D04BC"/>
              </a:buClr>
              <a:buSzPct val="80000"/>
              <a:buFont typeface="Arial" panose="020B0604020202020204" pitchFamily="34" charset="0"/>
              <a:buChar char="►"/>
              <a:defRPr/>
            </a:pPr>
            <a:r>
              <a:rPr lang="en-CA" sz="2478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Reasoning with interconnected information</a:t>
            </a:r>
          </a:p>
          <a:p>
            <a:pPr fontAlgn="auto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buClr>
                <a:srgbClr val="0D04BC"/>
              </a:buClr>
              <a:buSzPct val="80000"/>
              <a:defRPr/>
            </a:pPr>
            <a:endParaRPr lang="en-CA" sz="2478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buClr>
                <a:srgbClr val="0D04BC"/>
              </a:buClr>
              <a:buSzPct val="80000"/>
              <a:buFont typeface="Arial" panose="020B0604020202020204" pitchFamily="34" charset="0"/>
              <a:buChar char="►"/>
              <a:defRPr/>
            </a:pPr>
            <a:r>
              <a:rPr lang="en-CA" sz="2478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Automate its knowledge structuring (standard?)</a:t>
            </a:r>
          </a:p>
          <a:p>
            <a:pPr fontAlgn="auto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buClr>
                <a:srgbClr val="0D04BC"/>
              </a:buClr>
              <a:buSzPct val="80000"/>
              <a:defRPr/>
            </a:pPr>
            <a:endParaRPr lang="en-CA" sz="2478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buClr>
                <a:srgbClr val="0D04BC"/>
              </a:buClr>
              <a:buSzPct val="80000"/>
              <a:buFont typeface="Arial" panose="020B0604020202020204" pitchFamily="34" charset="0"/>
              <a:buChar char="►"/>
              <a:defRPr/>
            </a:pPr>
            <a:r>
              <a:rPr lang="en-CA" sz="2478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Automate its reasoning power</a:t>
            </a:r>
          </a:p>
          <a:p>
            <a:pPr fontAlgn="auto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buClr>
                <a:srgbClr val="0D04BC"/>
              </a:buClr>
              <a:buSzPct val="80000"/>
              <a:defRPr/>
            </a:pPr>
            <a:endParaRPr lang="en-CA" sz="2478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buClr>
                <a:srgbClr val="0D04BC"/>
              </a:buClr>
              <a:buSzPct val="80000"/>
              <a:buFont typeface="Arial" panose="020B0604020202020204" pitchFamily="34" charset="0"/>
              <a:buChar char="►"/>
              <a:defRPr/>
            </a:pPr>
            <a:r>
              <a:rPr lang="en-CA" sz="2478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to agree on (a) standard(s)</a:t>
            </a:r>
          </a:p>
          <a:p>
            <a:pPr fontAlgn="auto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78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fontAlgn="auto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78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fontAlgn="auto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78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fontAlgn="auto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69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9523413" y="6873875"/>
            <a:ext cx="5143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90" i="1" dirty="0">
                <a:solidFill>
                  <a:srgbClr val="000000"/>
                </a:solidFill>
                <a:latin typeface="Arial Italic"/>
                <a:cs typeface="Arial Italic"/>
              </a:rPr>
              <a:t>4</a:t>
            </a:r>
          </a:p>
          <a:p>
            <a:pPr fontAlgn="auto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090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pic>
        <p:nvPicPr>
          <p:cNvPr id="6150" name="Picture 6" descr="brain-connections"/>
          <p:cNvPicPr>
            <a:picLocks noChangeAspect="1" noChangeArrowheads="1"/>
          </p:cNvPicPr>
          <p:nvPr/>
        </p:nvPicPr>
        <p:blipFill>
          <a:blip r:embed="rId3" cstate="print"/>
          <a:srcRect b="36060"/>
          <a:stretch>
            <a:fillRect/>
          </a:stretch>
        </p:blipFill>
        <p:spPr bwMode="auto">
          <a:xfrm>
            <a:off x="7867650" y="1041400"/>
            <a:ext cx="2466975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knowledge-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67650" y="2914650"/>
            <a:ext cx="2447925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brain-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67650" y="4641850"/>
            <a:ext cx="24590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0" descr="C:\cygwin\home\hak\ANR\CEDAR\latex\slides\INTIS2013\presentation\images\standards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22763" y="5865813"/>
            <a:ext cx="3381375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1" descr="C:\cygwin\home\hak\ANR\CEDAR\latex\slides\INTIS2013\presentation\images\challeng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1475" y="973138"/>
            <a:ext cx="23241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00"/>
            <a:ext cx="10693400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723900" y="495300"/>
            <a:ext cx="3792538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2350"/>
              </a:lnSpc>
            </a:pPr>
            <a:r>
              <a:rPr lang="en-CA" altLang="en-US" sz="2400" b="1">
                <a:solidFill>
                  <a:srgbClr val="323298"/>
                </a:solidFill>
              </a:rPr>
              <a:t>Semantic Web Challenges</a:t>
            </a:r>
          </a:p>
          <a:p>
            <a:pPr>
              <a:lnSpc>
                <a:spcPts val="2350"/>
              </a:lnSpc>
            </a:pPr>
            <a:endParaRPr lang="en-CA" altLang="en-US" sz="24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25500" y="1701800"/>
            <a:ext cx="0" cy="14366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78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fontAlgn="auto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78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fontAlgn="auto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78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fontAlgn="auto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69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pic>
        <p:nvPicPr>
          <p:cNvPr id="9221" name="Picture 9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88" y="969963"/>
            <a:ext cx="10666412" cy="644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Box 3"/>
          <p:cNvSpPr txBox="1">
            <a:spLocks noChangeArrowheads="1"/>
          </p:cNvSpPr>
          <p:nvPr/>
        </p:nvSpPr>
        <p:spPr bwMode="auto">
          <a:xfrm>
            <a:off x="738188" y="1185863"/>
            <a:ext cx="81375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2813"/>
              </a:lnSpc>
            </a:pPr>
            <a:r>
              <a:rPr lang="en-CA" altLang="en-US" sz="2400" b="1">
                <a:solidFill>
                  <a:srgbClr val="983298"/>
                </a:solidFill>
              </a:rPr>
              <a:t>Standards galore ... </a:t>
            </a:r>
            <a:r>
              <a:rPr lang="en-CA" altLang="en-US" sz="2400"/>
              <a:t>but:</a:t>
            </a:r>
          </a:p>
          <a:p>
            <a:pPr>
              <a:lnSpc>
                <a:spcPts val="2813"/>
              </a:lnSpc>
            </a:pPr>
            <a:endParaRPr lang="en-CA" altLang="en-US" sz="2400" b="1">
              <a:solidFill>
                <a:srgbClr val="000000"/>
              </a:solidFill>
            </a:endParaRPr>
          </a:p>
          <a:p>
            <a:pPr>
              <a:lnSpc>
                <a:spcPts val="2813"/>
              </a:lnSpc>
            </a:pPr>
            <a:r>
              <a:rPr lang="en-CA" altLang="en-US" sz="2400">
                <a:solidFill>
                  <a:srgbClr val="000000"/>
                </a:solidFill>
              </a:rPr>
              <a:t>How many are</a:t>
            </a:r>
            <a:r>
              <a:rPr lang="en-CA" altLang="en-US" sz="2400" b="1">
                <a:solidFill>
                  <a:srgbClr val="FF0000"/>
                </a:solidFill>
              </a:rPr>
              <a:t> really used</a:t>
            </a:r>
            <a:r>
              <a:rPr lang="en-CA" altLang="en-US" sz="2400">
                <a:solidFill>
                  <a:srgbClr val="000000"/>
                </a:solidFill>
              </a:rPr>
              <a:t>? ... beyond trivial use cases.</a:t>
            </a:r>
          </a:p>
          <a:p>
            <a:pPr>
              <a:lnSpc>
                <a:spcPts val="2813"/>
              </a:lnSpc>
            </a:pPr>
            <a:endParaRPr lang="en-CA" altLang="en-US" sz="2400">
              <a:solidFill>
                <a:srgbClr val="000000"/>
              </a:solidFill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9523413" y="6873875"/>
            <a:ext cx="8747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90" i="1" dirty="0">
                <a:solidFill>
                  <a:srgbClr val="000000"/>
                </a:solidFill>
                <a:latin typeface="Arial Italic"/>
                <a:cs typeface="Arial Italic"/>
              </a:rPr>
              <a:t>7</a:t>
            </a:r>
          </a:p>
          <a:p>
            <a:pPr fontAlgn="auto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090" dirty="0">
              <a:solidFill>
                <a:srgbClr val="00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723900" y="466725"/>
            <a:ext cx="2286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2813"/>
              </a:lnSpc>
            </a:pPr>
            <a:r>
              <a:rPr lang="en-CA" altLang="en-US" sz="2400" b="1">
                <a:solidFill>
                  <a:srgbClr val="323298"/>
                </a:solidFill>
              </a:rPr>
              <a:t>Standards—</a:t>
            </a:r>
            <a:r>
              <a:rPr lang="en-CA" altLang="en-US" sz="2400" b="1">
                <a:solidFill>
                  <a:srgbClr val="983298"/>
                </a:solidFill>
              </a:rPr>
              <a:t>KIF</a:t>
            </a:r>
          </a:p>
          <a:p>
            <a:pPr>
              <a:lnSpc>
                <a:spcPts val="2813"/>
              </a:lnSpc>
            </a:pPr>
            <a:endParaRPr lang="en-CA" altLang="en-US" sz="21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23900" y="2260600"/>
            <a:ext cx="5540375" cy="71755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78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AI,</a:t>
            </a:r>
            <a:r>
              <a:rPr lang="en-CA" sz="2488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KIF</a:t>
            </a:r>
            <a:r>
              <a:rPr lang="en-CA" sz="2478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a narcotic but it means:</a:t>
            </a:r>
          </a:p>
          <a:p>
            <a:pPr fontAlgn="auto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78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666750" y="3057525"/>
            <a:ext cx="57499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2813"/>
              </a:lnSpc>
            </a:pPr>
            <a:r>
              <a:rPr lang="en-CA" altLang="en-US" sz="2800" b="1">
                <a:solidFill>
                  <a:srgbClr val="FF0000"/>
                </a:solidFill>
              </a:rPr>
              <a:t>K</a:t>
            </a:r>
            <a:r>
              <a:rPr lang="en-CA" altLang="en-US" sz="2800" b="1">
                <a:solidFill>
                  <a:srgbClr val="000000"/>
                </a:solidFill>
              </a:rPr>
              <a:t>nowledge</a:t>
            </a:r>
            <a:r>
              <a:rPr lang="en-CA" altLang="en-US" sz="2800" b="1">
                <a:solidFill>
                  <a:srgbClr val="FF0000"/>
                </a:solidFill>
              </a:rPr>
              <a:t> I</a:t>
            </a:r>
            <a:r>
              <a:rPr lang="en-CA" altLang="en-US" sz="2800" b="1">
                <a:solidFill>
                  <a:srgbClr val="000000"/>
                </a:solidFill>
              </a:rPr>
              <a:t>nterchange</a:t>
            </a:r>
            <a:r>
              <a:rPr lang="en-CA" altLang="en-US" sz="2800" b="1">
                <a:solidFill>
                  <a:srgbClr val="FF0000"/>
                </a:solidFill>
              </a:rPr>
              <a:t> F</a:t>
            </a:r>
            <a:r>
              <a:rPr lang="en-CA" altLang="en-US" sz="2800" b="1">
                <a:solidFill>
                  <a:srgbClr val="000000"/>
                </a:solidFill>
              </a:rPr>
              <a:t>ormat</a:t>
            </a:r>
          </a:p>
          <a:p>
            <a:pPr>
              <a:lnSpc>
                <a:spcPts val="2813"/>
              </a:lnSpc>
            </a:pPr>
            <a:endParaRPr lang="en-CA" altLang="en-US" sz="2800" b="1">
              <a:solidFill>
                <a:srgbClr val="000000"/>
              </a:solidFill>
            </a:endParaRPr>
          </a:p>
        </p:txBody>
      </p:sp>
      <p:sp>
        <p:nvSpPr>
          <p:cNvPr id="7174" name="TextBox 5"/>
          <p:cNvSpPr txBox="1">
            <a:spLocks noChangeArrowheads="1"/>
          </p:cNvSpPr>
          <p:nvPr/>
        </p:nvSpPr>
        <p:spPr bwMode="auto">
          <a:xfrm>
            <a:off x="738188" y="3606800"/>
            <a:ext cx="78073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2813"/>
              </a:lnSpc>
            </a:pPr>
            <a:r>
              <a:rPr lang="en-CA" altLang="en-US" sz="200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hlinkClick r:id="rId3"/>
              </a:rPr>
              <a:t>http://www-ksl.stanford.edu/knowledge-sharing/kif/</a:t>
            </a:r>
            <a:endParaRPr lang="en-CA" altLang="en-US" sz="200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2813"/>
              </a:lnSpc>
            </a:pPr>
            <a:endParaRPr lang="en-CA" altLang="en-US" sz="2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512300" y="6870700"/>
            <a:ext cx="76200" cy="3333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90" i="1" dirty="0">
                <a:solidFill>
                  <a:srgbClr val="000000"/>
                </a:solidFill>
                <a:latin typeface="Arial Italic"/>
                <a:cs typeface="Arial Italic"/>
              </a:rPr>
              <a:t>5</a:t>
            </a:r>
          </a:p>
          <a:p>
            <a:pPr fontAlgn="auto">
              <a:lnSpc>
                <a:spcPts val="126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090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pic>
        <p:nvPicPr>
          <p:cNvPr id="7176" name="Picture 9" descr="hashish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188" y="1041400"/>
            <a:ext cx="18415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0" descr="hashish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6925" y="1041400"/>
            <a:ext cx="3067050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1" descr="knowledge-sourc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37463" y="4210050"/>
            <a:ext cx="260508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6"/>
          <p:cNvSpPr txBox="1"/>
          <p:nvPr/>
        </p:nvSpPr>
        <p:spPr>
          <a:xfrm>
            <a:off x="738188" y="4210050"/>
            <a:ext cx="7129462" cy="23082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78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CA" sz="2488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LISP</a:t>
            </a:r>
            <a:r>
              <a:rPr lang="en-CA" sz="2478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-like language and S-expression structure language proposed to describe many (all?)</a:t>
            </a:r>
            <a:r>
              <a:rPr lang="en-CA" sz="2488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knowledge representation formalisms</a:t>
            </a:r>
            <a:r>
              <a:rPr lang="en-CA" sz="2478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they</a:t>
            </a:r>
            <a:r>
              <a:rPr lang="en-CA" sz="2478" dirty="0">
                <a:solidFill>
                  <a:srgbClr val="009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78" dirty="0">
                <a:solidFill>
                  <a:srgbClr val="009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provide their own standardized form to one another</a:t>
            </a:r>
            <a:r>
              <a:rPr lang="en-CA" sz="2478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78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1228</TotalTime>
  <Words>1208</Words>
  <Application>Microsoft Office PowerPoint</Application>
  <PresentationFormat>Custom</PresentationFormat>
  <Paragraphs>272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Investintech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A2E_Engine</dc:creator>
  <cp:lastModifiedBy>User</cp:lastModifiedBy>
  <cp:revision>135</cp:revision>
  <dcterms:created xsi:type="dcterms:W3CDTF">2013-11-23T12:23:57Z</dcterms:created>
  <dcterms:modified xsi:type="dcterms:W3CDTF">2018-04-09T18:38:01Z</dcterms:modified>
</cp:coreProperties>
</file>